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jp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038FF"/>
        </a:solidFill>
        <a:effectLst/>
      </p:bgPr>
    </p:bg>
    <p:spTree>
      <p:nvGrpSpPr>
        <p:cNvPr id="1" name=""/>
        <p:cNvGrpSpPr/>
        <p:nvPr/>
      </p:nvGrpSpPr>
      <p:grpSpPr/>
      <p:sp>
        <p:nvSpPr>
          <p:cNvPr id="2" name="TextBox 1"/>
          <p:cNvSpPr txBox="1"/>
          <p:nvPr/>
        </p:nvSpPr>
        <p:spPr>
          <a:xfrm>
            <a:off x="365760" y="274320"/>
            <a:ext cx="2743200" cy="457200"/>
          </a:xfrm>
          <a:prstGeom prst="rect">
            <a:avLst/>
          </a:prstGeom>
          <a:noFill/>
        </p:spPr>
        <p:txBody>
          <a:bodyPr wrap="square">
            <a:spAutoFit/>
          </a:bodyPr>
          <a:lstStyle/>
          <a:p>
            <a:pPr algn="l">
              <a:defRPr sz="1400" b="1">
                <a:solidFill>
                  <a:srgbClr val="FFFFFF"/>
                </a:solidFill>
                <a:latin typeface="Arial"/>
              </a:defRPr>
            </a:pPr>
            <a:r>
              <a:rPr sz="1600" b="1">
                <a:solidFill>
                  <a:srgbClr val="E1B523"/>
                </a:solidFill>
                <a:latin typeface="Arial"/>
              </a:rPr>
              <a:t>●</a:t>
            </a:r>
            <a:r>
              <a:rPr sz="1400" b="1">
                <a:solidFill>
                  <a:srgbClr val="FFFFFF"/>
                </a:solidFill>
                <a:latin typeface="Arial"/>
              </a:rPr>
              <a:t> Advent</a:t>
            </a:r>
          </a:p>
        </p:txBody>
      </p:sp>
      <p:sp>
        <p:nvSpPr>
          <p:cNvPr id="3" name="TextBox 2"/>
          <p:cNvSpPr txBox="1"/>
          <p:nvPr/>
        </p:nvSpPr>
        <p:spPr>
          <a:xfrm>
            <a:off x="457200" y="2286000"/>
            <a:ext cx="9144000" cy="1371600"/>
          </a:xfrm>
          <a:prstGeom prst="rect">
            <a:avLst/>
          </a:prstGeom>
          <a:noFill/>
        </p:spPr>
        <p:txBody>
          <a:bodyPr wrap="square">
            <a:spAutoFit/>
          </a:bodyPr>
          <a:lstStyle/>
          <a:p>
            <a:pPr algn="l">
              <a:defRPr sz="3200" b="1">
                <a:solidFill>
                  <a:srgbClr val="FFFFFF"/>
                </a:solidFill>
                <a:latin typeface="Arial"/>
              </a:defRPr>
            </a:pPr>
            <a:r>
              <a:t>APN warm-intro paths into Lululemon</a:t>
            </a:r>
          </a:p>
        </p:txBody>
      </p:sp>
      <p:sp>
        <p:nvSpPr>
          <p:cNvPr id="4" name="TextBox 3"/>
          <p:cNvSpPr txBox="1"/>
          <p:nvPr/>
        </p:nvSpPr>
        <p:spPr>
          <a:xfrm>
            <a:off x="457200" y="3657600"/>
            <a:ext cx="9144000" cy="731520"/>
          </a:xfrm>
          <a:prstGeom prst="rect">
            <a:avLst/>
          </a:prstGeom>
          <a:noFill/>
        </p:spPr>
        <p:txBody>
          <a:bodyPr wrap="square">
            <a:spAutoFit/>
          </a:bodyPr>
          <a:lstStyle/>
          <a:p>
            <a:pPr algn="l">
              <a:defRPr sz="1600" b="0">
                <a:solidFill>
                  <a:srgbClr val="FFFFFF"/>
                </a:solidFill>
                <a:latin typeface="Arial"/>
              </a:defRPr>
            </a:pPr>
            <a:r>
              <a:t>Relationship mapping via the Advent People Network</a:t>
            </a:r>
          </a:p>
        </p:txBody>
      </p:sp>
      <p:sp>
        <p:nvSpPr>
          <p:cNvPr id="5" name="TextBox 4"/>
          <p:cNvSpPr txBox="1"/>
          <p:nvPr/>
        </p:nvSpPr>
        <p:spPr>
          <a:xfrm>
            <a:off x="457200" y="4572000"/>
            <a:ext cx="4572000" cy="365760"/>
          </a:xfrm>
          <a:prstGeom prst="rect">
            <a:avLst/>
          </a:prstGeom>
          <a:noFill/>
        </p:spPr>
        <p:txBody>
          <a:bodyPr wrap="square">
            <a:spAutoFit/>
          </a:bodyPr>
          <a:lstStyle/>
          <a:p>
            <a:pPr algn="l">
              <a:defRPr sz="1200" b="0">
                <a:solidFill>
                  <a:srgbClr val="BBCCFF"/>
                </a:solidFill>
                <a:latin typeface="Arial"/>
              </a:defRPr>
            </a:pPr>
            <a:r>
              <a:t>May 4, 2026  |  Prepared for Transaction Services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pic>
        <p:nvPicPr>
          <p:cNvPr id="2" name="Picture 1" descr="advent-logo-black.jpg"/>
          <p:cNvPicPr>
            <a:picLocks noChangeAspect="1"/>
          </p:cNvPicPr>
          <p:nvPr/>
        </p:nvPicPr>
        <p:blipFill>
          <a:blip r:embed="rId2"/>
          <a:stretch>
            <a:fillRect/>
          </a:stretch>
        </p:blipFill>
        <p:spPr>
          <a:xfrm>
            <a:off x="384048" y="6446520"/>
            <a:ext cx="941958" cy="228600"/>
          </a:xfrm>
          <a:prstGeom prst="rect">
            <a:avLst/>
          </a:prstGeom>
        </p:spPr>
      </p:pic>
      <p:sp>
        <p:nvSpPr>
          <p:cNvPr id="3" name="Rectangle 2"/>
          <p:cNvSpPr/>
          <p:nvPr/>
        </p:nvSpPr>
        <p:spPr>
          <a:xfrm>
            <a:off x="384048" y="6355080"/>
            <a:ext cx="11430000" cy="9525"/>
          </a:xfrm>
          <a:prstGeom prst="rect">
            <a:avLst/>
          </a:prstGeom>
          <a:solidFill>
            <a:srgbClr val="E5E5D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1155680" y="6446520"/>
            <a:ext cx="731520" cy="274320"/>
          </a:xfrm>
          <a:prstGeom prst="rect">
            <a:avLst/>
          </a:prstGeom>
          <a:noFill/>
        </p:spPr>
        <p:txBody>
          <a:bodyPr wrap="none">
            <a:spAutoFit/>
          </a:bodyPr>
          <a:lstStyle/>
          <a:p>
            <a:pPr algn="r">
              <a:defRPr sz="800">
                <a:solidFill>
                  <a:srgbClr val="999893"/>
                </a:solidFill>
              </a:defRPr>
            </a:pPr>
            <a:r>
              <a:t>2</a:t>
            </a:r>
          </a:p>
        </p:txBody>
      </p:sp>
      <p:sp>
        <p:nvSpPr>
          <p:cNvPr id="5" name="TextBox 4"/>
          <p:cNvSpPr txBox="1"/>
          <p:nvPr/>
        </p:nvSpPr>
        <p:spPr>
          <a:xfrm>
            <a:off x="384048" y="274320"/>
            <a:ext cx="9144000" cy="457200"/>
          </a:xfrm>
          <a:prstGeom prst="rect">
            <a:avLst/>
          </a:prstGeom>
          <a:noFill/>
        </p:spPr>
        <p:txBody>
          <a:bodyPr wrap="square">
            <a:spAutoFit/>
          </a:bodyPr>
          <a:lstStyle/>
          <a:p>
            <a:pPr algn="l">
              <a:defRPr sz="2000" b="1">
                <a:solidFill>
                  <a:srgbClr val="022479"/>
                </a:solidFill>
                <a:latin typeface="Arial"/>
              </a:defRPr>
            </a:pPr>
            <a:r>
              <a:t>Executive summary</a:t>
            </a:r>
          </a:p>
        </p:txBody>
      </p:sp>
      <p:sp>
        <p:nvSpPr>
          <p:cNvPr id="6" name="Rectangle 5"/>
          <p:cNvSpPr/>
          <p:nvPr/>
        </p:nvSpPr>
        <p:spPr>
          <a:xfrm>
            <a:off x="384048" y="685800"/>
            <a:ext cx="11430000" cy="25400"/>
          </a:xfrm>
          <a:prstGeom prst="rect">
            <a:avLst/>
          </a:prstGeom>
          <a:solidFill>
            <a:srgbClr val="0038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914400"/>
            <a:ext cx="11247120" cy="5303520"/>
          </a:xfrm>
          <a:prstGeom prst="rect">
            <a:avLst/>
          </a:prstGeom>
          <a:noFill/>
        </p:spPr>
        <p:txBody>
          <a:bodyPr wrap="square">
            <a:spAutoFit/>
          </a:bodyPr>
          <a:lstStyle/>
          <a:p>
            <a:r>
              <a:rPr sz="1300" b="1">
                <a:solidFill>
                  <a:srgbClr val="022479"/>
                </a:solidFill>
                <a:latin typeface="Arial"/>
              </a:rPr>
              <a:t>Advent has exceptionally strong access to Lululemon's leadership through its board presence.</a:t>
            </a:r>
          </a:p>
          <a:p>
            <a:pPr>
              <a:spcBef>
                <a:spcPts val="1200"/>
              </a:spcBef>
              <a:spcAft>
                <a:spcPts val="600"/>
              </a:spcAft>
            </a:pPr>
            <a:r>
              <a:rPr sz="1100" b="1">
                <a:solidFill>
                  <a:srgbClr val="0A800A"/>
                </a:solidFill>
                <a:latin typeface="Arial"/>
              </a:rPr>
              <a:t>🟢  Board-level direct access:  </a:t>
            </a:r>
            <a:r>
              <a:rPr sz="1100" b="0">
                <a:solidFill>
                  <a:srgbClr val="000000"/>
                </a:solidFill>
                <a:latin typeface="Arial"/>
              </a:rPr>
              <a:t>David Mussafer (Advent Chairman &amp; Managing Partner) is Lululemon's Lead Independent Director since 2017. Tricia Glynn (Advent) served on the board 2017–2021. Jon McNeill (Advent Advisory Partner) has been a board member since 2016 with 18,000+ emails. Steven Collins (former Advent) was a director 2007–2017.</a:t>
            </a:r>
          </a:p>
          <a:p>
            <a:pPr>
              <a:spcBef>
                <a:spcPts val="600"/>
              </a:spcBef>
              <a:spcAft>
                <a:spcPts val="600"/>
              </a:spcAft>
            </a:pPr>
            <a:r>
              <a:rPr sz="1100" b="1">
                <a:solidFill>
                  <a:srgbClr val="0A800A"/>
                </a:solidFill>
                <a:latin typeface="Arial"/>
              </a:rPr>
              <a:t>🟢  Warm paths to all current C-suite:  </a:t>
            </a:r>
            <a:r>
              <a:rPr sz="1100" b="0">
                <a:solidFill>
                  <a:srgbClr val="000000"/>
                </a:solidFill>
                <a:latin typeface="Arial"/>
              </a:rPr>
              <a:t>Both interim co-CEOs (Meghan Frank, André Maestrini), the Executive Chair (Marti Morfitt), General Counsel (Shannon Higginson), Chief Supply Chain Officer (Ted Dagnese), and Chief People Officer (Susan Gelinas) all have active email ties to Advent with last contact in 2025.</a:t>
            </a:r>
          </a:p>
          <a:p>
            <a:pPr>
              <a:spcBef>
                <a:spcPts val="600"/>
              </a:spcBef>
              <a:spcAft>
                <a:spcPts val="600"/>
              </a:spcAft>
            </a:pPr>
            <a:r>
              <a:rPr sz="1100" b="1">
                <a:solidFill>
                  <a:srgbClr val="C02020"/>
                </a:solidFill>
                <a:latin typeface="Arial"/>
              </a:rPr>
              <a:t>🔴  Cold gap — incoming CEO:  </a:t>
            </a:r>
            <a:r>
              <a:rPr sz="1100" b="0">
                <a:solidFill>
                  <a:srgbClr val="000000"/>
                </a:solidFill>
                <a:latin typeface="Arial"/>
              </a:rPr>
              <a:t>Heidi O'Neill (incoming CEO, starts Sept 2026) has no direct APN email ties to Advent. However, as David Mussafer sits on the Lululemon board that hired her, a direct personal introduction is available.</a:t>
            </a:r>
          </a:p>
          <a:p>
            <a:pPr>
              <a:spcBef>
                <a:spcPts val="600"/>
              </a:spcBef>
              <a:spcAft>
                <a:spcPts val="600"/>
              </a:spcAft>
            </a:pPr>
            <a:r>
              <a:rPr sz="1100" b="1">
                <a:solidFill>
                  <a:srgbClr val="C02020"/>
                </a:solidFill>
                <a:latin typeface="Arial"/>
              </a:rPr>
              <a:t>🔴  Cold gap — CAITO:  </a:t>
            </a:r>
            <a:r>
              <a:rPr sz="1100" b="0">
                <a:solidFill>
                  <a:srgbClr val="000000"/>
                </a:solidFill>
                <a:latin typeface="Arial"/>
              </a:rPr>
              <a:t>Ranju Das (Chief AI and Technology Officer, appointed Aug 2025) is not in APN. Recommend person-level lookup or board-to-management intro via Mussafer.</a:t>
            </a:r>
          </a:p>
          <a:p>
            <a:pPr>
              <a:spcBef>
                <a:spcPts val="600"/>
              </a:spcBef>
              <a:spcAft>
                <a:spcPts val="600"/>
              </a:spcAft>
            </a:pPr>
            <a:r>
              <a:rPr sz="1100" b="1">
                <a:solidFill>
                  <a:srgbClr val="022479"/>
                </a:solidFill>
                <a:latin typeface="Arial"/>
              </a:rPr>
              <a:t>⭐  Hub node:  </a:t>
            </a:r>
            <a:r>
              <a:rPr sz="1100" b="0">
                <a:solidFill>
                  <a:srgbClr val="000000"/>
                </a:solidFill>
                <a:latin typeface="Arial"/>
              </a:rPr>
              <a:t>David Mussafer is the single highest-leverage Advent contact — he appears as a connection for virtually every Lululemon executive in APN and sits on the board. Tricia Glynn and Dave Richards are secondary hubs.</a:t>
            </a:r>
          </a:p>
          <a:p>
            <a:pPr>
              <a:spcBef>
                <a:spcPts val="600"/>
              </a:spcBef>
              <a:spcAft>
                <a:spcPts val="600"/>
              </a:spcAft>
            </a:pPr>
            <a:r>
              <a:rPr sz="1100" b="1">
                <a:solidFill>
                  <a:srgbClr val="022479"/>
                </a:solidFill>
                <a:latin typeface="Arial"/>
              </a:rPr>
              <a:t>📊  Relationship depth:  </a:t>
            </a:r>
            <a:r>
              <a:rPr sz="1100" b="0">
                <a:solidFill>
                  <a:srgbClr val="000000"/>
                </a:solidFill>
                <a:latin typeface="Arial"/>
              </a:rPr>
              <a:t>Advent's Lululemon network includes 40+ tracked contacts, 1,124 CEO-office emails (Calvin McDonald era, through 2025), and active deal-team-level engagement spanning almost two decades of board representation.</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pic>
        <p:nvPicPr>
          <p:cNvPr id="2" name="Picture 1" descr="advent-logo-black.jpg"/>
          <p:cNvPicPr>
            <a:picLocks noChangeAspect="1"/>
          </p:cNvPicPr>
          <p:nvPr/>
        </p:nvPicPr>
        <p:blipFill>
          <a:blip r:embed="rId2"/>
          <a:stretch>
            <a:fillRect/>
          </a:stretch>
        </p:blipFill>
        <p:spPr>
          <a:xfrm>
            <a:off x="384048" y="6446520"/>
            <a:ext cx="941958" cy="228600"/>
          </a:xfrm>
          <a:prstGeom prst="rect">
            <a:avLst/>
          </a:prstGeom>
        </p:spPr>
      </p:pic>
      <p:sp>
        <p:nvSpPr>
          <p:cNvPr id="3" name="Rectangle 2"/>
          <p:cNvSpPr/>
          <p:nvPr/>
        </p:nvSpPr>
        <p:spPr>
          <a:xfrm>
            <a:off x="384048" y="6355080"/>
            <a:ext cx="11430000" cy="9525"/>
          </a:xfrm>
          <a:prstGeom prst="rect">
            <a:avLst/>
          </a:prstGeom>
          <a:solidFill>
            <a:srgbClr val="E5E5D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1155680" y="6446520"/>
            <a:ext cx="731520" cy="274320"/>
          </a:xfrm>
          <a:prstGeom prst="rect">
            <a:avLst/>
          </a:prstGeom>
          <a:noFill/>
        </p:spPr>
        <p:txBody>
          <a:bodyPr wrap="none">
            <a:spAutoFit/>
          </a:bodyPr>
          <a:lstStyle/>
          <a:p>
            <a:pPr algn="r">
              <a:defRPr sz="800">
                <a:solidFill>
                  <a:srgbClr val="999893"/>
                </a:solidFill>
              </a:defRPr>
            </a:pPr>
            <a:r>
              <a:t>3</a:t>
            </a:r>
          </a:p>
        </p:txBody>
      </p:sp>
      <p:sp>
        <p:nvSpPr>
          <p:cNvPr id="5" name="TextBox 4"/>
          <p:cNvSpPr txBox="1"/>
          <p:nvPr/>
        </p:nvSpPr>
        <p:spPr>
          <a:xfrm>
            <a:off x="384048" y="274320"/>
            <a:ext cx="9144000" cy="457200"/>
          </a:xfrm>
          <a:prstGeom prst="rect">
            <a:avLst/>
          </a:prstGeom>
          <a:noFill/>
        </p:spPr>
        <p:txBody>
          <a:bodyPr wrap="square">
            <a:spAutoFit/>
          </a:bodyPr>
          <a:lstStyle/>
          <a:p>
            <a:pPr algn="l">
              <a:defRPr sz="1800" b="1">
                <a:solidFill>
                  <a:srgbClr val="022479"/>
                </a:solidFill>
                <a:latin typeface="Arial"/>
              </a:defRPr>
            </a:pPr>
            <a:r>
              <a:t>Lululemon current leadership — APN coverage map</a:t>
            </a:r>
          </a:p>
        </p:txBody>
      </p:sp>
      <p:sp>
        <p:nvSpPr>
          <p:cNvPr id="6" name="Rectangle 5"/>
          <p:cNvSpPr/>
          <p:nvPr/>
        </p:nvSpPr>
        <p:spPr>
          <a:xfrm>
            <a:off x="384048" y="640080"/>
            <a:ext cx="11430000" cy="25400"/>
          </a:xfrm>
          <a:prstGeom prst="rect">
            <a:avLst/>
          </a:prstGeom>
          <a:solidFill>
            <a:srgbClr val="0038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7" name="Table 6"/>
          <p:cNvGraphicFramePr>
            <a:graphicFrameLocks noGrp="1"/>
          </p:cNvGraphicFramePr>
          <p:nvPr/>
        </p:nvGraphicFramePr>
        <p:xfrm>
          <a:off x="384048" y="822960"/>
          <a:ext cx="11430000" cy="5029200"/>
        </p:xfrm>
        <a:graphic>
          <a:graphicData uri="http://schemas.openxmlformats.org/drawingml/2006/table">
            <a:tbl>
              <a:tblPr firstRow="1" bandRow="1">
                <a:tableStyleId>{5C22544A-7EE6-4342-B048-85BDC9FD1C3A}</a:tableStyleId>
              </a:tblPr>
              <a:tblGrid>
                <a:gridCol w="1645920"/>
                <a:gridCol w="1828800"/>
                <a:gridCol w="822960"/>
                <a:gridCol w="1645920"/>
                <a:gridCol w="640080"/>
                <a:gridCol w="640080"/>
                <a:gridCol w="4206240"/>
              </a:tblGrid>
              <a:tr h="558800">
                <a:tc>
                  <a:txBody>
                    <a:bodyPr/>
                    <a:lstStyle/>
                    <a:p>
                      <a:pPr algn="l"/>
                      <a:r>
                        <a:rPr sz="900" b="1">
                          <a:solidFill>
                            <a:srgbClr val="FFFFFF"/>
                          </a:solidFill>
                          <a:latin typeface="Arial"/>
                        </a:rPr>
                        <a:t>Decision-maker</a:t>
                      </a:r>
                    </a:p>
                  </a:txBody>
                  <a:tcPr anchor="ctr">
                    <a:solidFill>
                      <a:srgbClr val="022479"/>
                    </a:solidFill>
                  </a:tcPr>
                </a:tc>
                <a:tc>
                  <a:txBody>
                    <a:bodyPr/>
                    <a:lstStyle/>
                    <a:p>
                      <a:pPr algn="l"/>
                      <a:r>
                        <a:rPr sz="900" b="1">
                          <a:solidFill>
                            <a:srgbClr val="FFFFFF"/>
                          </a:solidFill>
                          <a:latin typeface="Arial"/>
                        </a:rPr>
                        <a:t>Role</a:t>
                      </a:r>
                    </a:p>
                  </a:txBody>
                  <a:tcPr anchor="ctr">
                    <a:solidFill>
                      <a:srgbClr val="022479"/>
                    </a:solidFill>
                  </a:tcPr>
                </a:tc>
                <a:tc>
                  <a:txBody>
                    <a:bodyPr/>
                    <a:lstStyle/>
                    <a:p>
                      <a:pPr algn="l"/>
                      <a:r>
                        <a:rPr sz="900" b="1">
                          <a:solidFill>
                            <a:srgbClr val="FFFFFF"/>
                          </a:solidFill>
                          <a:latin typeface="Arial"/>
                        </a:rPr>
                        <a:t>APN level</a:t>
                      </a:r>
                    </a:p>
                  </a:txBody>
                  <a:tcPr anchor="ctr">
                    <a:solidFill>
                      <a:srgbClr val="022479"/>
                    </a:solidFill>
                  </a:tcPr>
                </a:tc>
                <a:tc>
                  <a:txBody>
                    <a:bodyPr/>
                    <a:lstStyle/>
                    <a:p>
                      <a:pPr algn="l"/>
                      <a:r>
                        <a:rPr sz="900" b="1">
                          <a:solidFill>
                            <a:srgbClr val="FFFFFF"/>
                          </a:solidFill>
                          <a:latin typeface="Arial"/>
                        </a:rPr>
                        <a:t>Path type</a:t>
                      </a:r>
                    </a:p>
                  </a:txBody>
                  <a:tcPr anchor="ctr">
                    <a:solidFill>
                      <a:srgbClr val="022479"/>
                    </a:solidFill>
                  </a:tcPr>
                </a:tc>
                <a:tc>
                  <a:txBody>
                    <a:bodyPr/>
                    <a:lstStyle/>
                    <a:p>
                      <a:pPr algn="l"/>
                      <a:r>
                        <a:rPr sz="900" b="1">
                          <a:solidFill>
                            <a:srgbClr val="FFFFFF"/>
                          </a:solidFill>
                          <a:latin typeface="Arial"/>
                        </a:rPr>
                        <a:t>Emails</a:t>
                      </a:r>
                    </a:p>
                  </a:txBody>
                  <a:tcPr anchor="ctr">
                    <a:solidFill>
                      <a:srgbClr val="022479"/>
                    </a:solidFill>
                  </a:tcPr>
                </a:tc>
                <a:tc>
                  <a:txBody>
                    <a:bodyPr/>
                    <a:lstStyle/>
                    <a:p>
                      <a:pPr algn="l"/>
                      <a:r>
                        <a:rPr sz="900" b="1">
                          <a:solidFill>
                            <a:srgbClr val="FFFFFF"/>
                          </a:solidFill>
                          <a:latin typeface="Arial"/>
                        </a:rPr>
                        <a:t>Last yr</a:t>
                      </a:r>
                    </a:p>
                  </a:txBody>
                  <a:tcPr anchor="ctr">
                    <a:solidFill>
                      <a:srgbClr val="022479"/>
                    </a:solidFill>
                  </a:tcPr>
                </a:tc>
                <a:tc>
                  <a:txBody>
                    <a:bodyPr/>
                    <a:lstStyle/>
                    <a:p>
                      <a:pPr algn="l"/>
                      <a:r>
                        <a:rPr sz="900" b="1">
                          <a:solidFill>
                            <a:srgbClr val="FFFFFF"/>
                          </a:solidFill>
                          <a:latin typeface="Arial"/>
                        </a:rPr>
                        <a:t>Key Advent connections</a:t>
                      </a:r>
                    </a:p>
                  </a:txBody>
                  <a:tcPr anchor="ctr">
                    <a:solidFill>
                      <a:srgbClr val="022479"/>
                    </a:solidFill>
                  </a:tcPr>
                </a:tc>
              </a:tr>
              <a:tr h="558800">
                <a:tc>
                  <a:txBody>
                    <a:bodyPr/>
                    <a:lstStyle/>
                    <a:p>
                      <a:pPr algn="l"/>
                      <a:r>
                        <a:rPr sz="900" b="1">
                          <a:solidFill>
                            <a:srgbClr val="000000"/>
                          </a:solidFill>
                          <a:latin typeface="Arial"/>
                        </a:rPr>
                        <a:t>Meghan Frank</a:t>
                      </a:r>
                    </a:p>
                  </a:txBody>
                  <a:tcPr anchor="ctr">
                    <a:solidFill>
                      <a:srgbClr val="F5F2EB"/>
                    </a:solidFill>
                  </a:tcPr>
                </a:tc>
                <a:tc>
                  <a:txBody>
                    <a:bodyPr/>
                    <a:lstStyle/>
                    <a:p>
                      <a:pPr algn="l"/>
                      <a:r>
                        <a:rPr sz="900" b="0">
                          <a:solidFill>
                            <a:srgbClr val="000000"/>
                          </a:solidFill>
                          <a:latin typeface="Arial"/>
                        </a:rPr>
                        <a:t>Interim Co-CEO / CFO</a:t>
                      </a:r>
                    </a:p>
                  </a:txBody>
                  <a:tcPr anchor="ctr">
                    <a:solidFill>
                      <a:srgbClr val="F5F2EB"/>
                    </a:solidFill>
                  </a:tcPr>
                </a:tc>
                <a:tc>
                  <a:txBody>
                    <a:bodyPr/>
                    <a:lstStyle/>
                    <a:p>
                      <a:pPr algn="l"/>
                      <a:r>
                        <a:rPr sz="900" b="0">
                          <a:solidFill>
                            <a:srgbClr val="000000"/>
                          </a:solidFill>
                          <a:latin typeface="Arial"/>
                        </a:rPr>
                        <a:t>Level 1</a:t>
                      </a:r>
                    </a:p>
                  </a:txBody>
                  <a:tcPr anchor="ctr">
                    <a:solidFill>
                      <a:srgbClr val="F5F2EB"/>
                    </a:solidFill>
                  </a:tcPr>
                </a:tc>
                <a:tc>
                  <a:txBody>
                    <a:bodyPr/>
                    <a:lstStyle/>
                    <a:p>
                      <a:pPr algn="l"/>
                      <a:r>
                        <a:rPr sz="900" b="0">
                          <a:solidFill>
                            <a:srgbClr val="0A800A"/>
                          </a:solidFill>
                          <a:latin typeface="Arial"/>
                        </a:rPr>
                        <a:t>🟢 Direct (Warm)</a:t>
                      </a:r>
                    </a:p>
                  </a:txBody>
                  <a:tcPr anchor="ctr">
                    <a:solidFill>
                      <a:srgbClr val="F5F2EB"/>
                    </a:solidFill>
                  </a:tcPr>
                </a:tc>
                <a:tc>
                  <a:txBody>
                    <a:bodyPr/>
                    <a:lstStyle/>
                    <a:p>
                      <a:pPr algn="l"/>
                      <a:r>
                        <a:rPr sz="900" b="0">
                          <a:solidFill>
                            <a:srgbClr val="000000"/>
                          </a:solidFill>
                          <a:latin typeface="Arial"/>
                        </a:rPr>
                        <a:t>418</a:t>
                      </a:r>
                    </a:p>
                  </a:txBody>
                  <a:tcPr anchor="ctr">
                    <a:solidFill>
                      <a:srgbClr val="F5F2EB"/>
                    </a:solidFill>
                  </a:tcPr>
                </a:tc>
                <a:tc>
                  <a:txBody>
                    <a:bodyPr/>
                    <a:lstStyle/>
                    <a:p>
                      <a:pPr algn="l"/>
                      <a:r>
                        <a:rPr sz="900" b="0">
                          <a:solidFill>
                            <a:srgbClr val="000000"/>
                          </a:solidFill>
                          <a:latin typeface="Arial"/>
                        </a:rPr>
                        <a:t>2025</a:t>
                      </a:r>
                    </a:p>
                  </a:txBody>
                  <a:tcPr anchor="ctr">
                    <a:solidFill>
                      <a:srgbClr val="F5F2EB"/>
                    </a:solidFill>
                  </a:tcPr>
                </a:tc>
                <a:tc>
                  <a:txBody>
                    <a:bodyPr/>
                    <a:lstStyle/>
                    <a:p>
                      <a:pPr algn="l"/>
                      <a:r>
                        <a:rPr sz="900" b="0">
                          <a:solidFill>
                            <a:srgbClr val="000000"/>
                          </a:solidFill>
                          <a:latin typeface="Arial"/>
                        </a:rPr>
                        <a:t>Dave Richards, D. Mussafer, M. Solomon</a:t>
                      </a:r>
                    </a:p>
                  </a:txBody>
                  <a:tcPr anchor="ctr">
                    <a:solidFill>
                      <a:srgbClr val="F5F2EB"/>
                    </a:solidFill>
                  </a:tcPr>
                </a:tc>
              </a:tr>
              <a:tr h="558800">
                <a:tc>
                  <a:txBody>
                    <a:bodyPr/>
                    <a:lstStyle/>
                    <a:p>
                      <a:pPr algn="l"/>
                      <a:r>
                        <a:rPr sz="900" b="1">
                          <a:solidFill>
                            <a:srgbClr val="000000"/>
                          </a:solidFill>
                          <a:latin typeface="Arial"/>
                        </a:rPr>
                        <a:t>André Maestrini</a:t>
                      </a:r>
                    </a:p>
                  </a:txBody>
                  <a:tcPr anchor="ctr">
                    <a:solidFill>
                      <a:srgbClr val="FFFFFF"/>
                    </a:solidFill>
                  </a:tcPr>
                </a:tc>
                <a:tc>
                  <a:txBody>
                    <a:bodyPr/>
                    <a:lstStyle/>
                    <a:p>
                      <a:pPr algn="l"/>
                      <a:r>
                        <a:rPr sz="900" b="0">
                          <a:solidFill>
                            <a:srgbClr val="000000"/>
                          </a:solidFill>
                          <a:latin typeface="Arial"/>
                        </a:rPr>
                        <a:t>Interim Co-CEO / Pres. Intl.</a:t>
                      </a:r>
                    </a:p>
                  </a:txBody>
                  <a:tcPr anchor="ctr">
                    <a:solidFill>
                      <a:srgbClr val="FFFFFF"/>
                    </a:solidFill>
                  </a:tcPr>
                </a:tc>
                <a:tc>
                  <a:txBody>
                    <a:bodyPr/>
                    <a:lstStyle/>
                    <a:p>
                      <a:pPr algn="l"/>
                      <a:r>
                        <a:rPr sz="900" b="0">
                          <a:solidFill>
                            <a:srgbClr val="000000"/>
                          </a:solidFill>
                          <a:latin typeface="Arial"/>
                        </a:rPr>
                        <a:t>Level 1</a:t>
                      </a:r>
                    </a:p>
                  </a:txBody>
                  <a:tcPr anchor="ctr">
                    <a:solidFill>
                      <a:srgbClr val="FFFFFF"/>
                    </a:solidFill>
                  </a:tcPr>
                </a:tc>
                <a:tc>
                  <a:txBody>
                    <a:bodyPr/>
                    <a:lstStyle/>
                    <a:p>
                      <a:pPr algn="l"/>
                      <a:r>
                        <a:rPr sz="900" b="0">
                          <a:solidFill>
                            <a:srgbClr val="0A800A"/>
                          </a:solidFill>
                          <a:latin typeface="Arial"/>
                        </a:rPr>
                        <a:t>🟢 Direct (Thin)</a:t>
                      </a:r>
                    </a:p>
                  </a:txBody>
                  <a:tcPr anchor="ctr">
                    <a:solidFill>
                      <a:srgbClr val="FFFFFF"/>
                    </a:solidFill>
                  </a:tcPr>
                </a:tc>
                <a:tc>
                  <a:txBody>
                    <a:bodyPr/>
                    <a:lstStyle/>
                    <a:p>
                      <a:pPr algn="l"/>
                      <a:r>
                        <a:rPr sz="900" b="0">
                          <a:solidFill>
                            <a:srgbClr val="000000"/>
                          </a:solidFill>
                          <a:latin typeface="Arial"/>
                        </a:rPr>
                        <a:t>—</a:t>
                      </a:r>
                    </a:p>
                  </a:txBody>
                  <a:tcPr anchor="ctr">
                    <a:solidFill>
                      <a:srgbClr val="FFFFFF"/>
                    </a:solidFill>
                  </a:tcPr>
                </a:tc>
                <a:tc>
                  <a:txBody>
                    <a:bodyPr/>
                    <a:lstStyle/>
                    <a:p>
                      <a:pPr algn="l"/>
                      <a:r>
                        <a:rPr sz="900" b="0">
                          <a:solidFill>
                            <a:srgbClr val="000000"/>
                          </a:solidFill>
                          <a:latin typeface="Arial"/>
                        </a:rPr>
                        <a:t>—</a:t>
                      </a:r>
                    </a:p>
                  </a:txBody>
                  <a:tcPr anchor="ctr">
                    <a:solidFill>
                      <a:srgbClr val="FFFFFF"/>
                    </a:solidFill>
                  </a:tcPr>
                </a:tc>
                <a:tc>
                  <a:txBody>
                    <a:bodyPr/>
                    <a:lstStyle/>
                    <a:p>
                      <a:pPr algn="l"/>
                      <a:r>
                        <a:rPr sz="900" b="0">
                          <a:solidFill>
                            <a:srgbClr val="000000"/>
                          </a:solidFill>
                          <a:latin typeface="Arial"/>
                        </a:rPr>
                        <a:t>Via board / company-level ties</a:t>
                      </a:r>
                    </a:p>
                  </a:txBody>
                  <a:tcPr anchor="ctr">
                    <a:solidFill>
                      <a:srgbClr val="FFFFFF"/>
                    </a:solidFill>
                  </a:tcPr>
                </a:tc>
              </a:tr>
              <a:tr h="558800">
                <a:tc>
                  <a:txBody>
                    <a:bodyPr/>
                    <a:lstStyle/>
                    <a:p>
                      <a:pPr algn="l"/>
                      <a:r>
                        <a:rPr sz="900" b="1">
                          <a:solidFill>
                            <a:srgbClr val="000000"/>
                          </a:solidFill>
                          <a:latin typeface="Arial"/>
                        </a:rPr>
                        <a:t>Marti Morfitt</a:t>
                      </a:r>
                    </a:p>
                  </a:txBody>
                  <a:tcPr anchor="ctr">
                    <a:solidFill>
                      <a:srgbClr val="F5F2EB"/>
                    </a:solidFill>
                  </a:tcPr>
                </a:tc>
                <a:tc>
                  <a:txBody>
                    <a:bodyPr/>
                    <a:lstStyle/>
                    <a:p>
                      <a:pPr algn="l"/>
                      <a:r>
                        <a:rPr sz="900" b="0">
                          <a:solidFill>
                            <a:srgbClr val="000000"/>
                          </a:solidFill>
                          <a:latin typeface="Arial"/>
                        </a:rPr>
                        <a:t>Executive Chair</a:t>
                      </a:r>
                    </a:p>
                  </a:txBody>
                  <a:tcPr anchor="ctr">
                    <a:solidFill>
                      <a:srgbClr val="F5F2EB"/>
                    </a:solidFill>
                  </a:tcPr>
                </a:tc>
                <a:tc>
                  <a:txBody>
                    <a:bodyPr/>
                    <a:lstStyle/>
                    <a:p>
                      <a:pPr algn="l"/>
                      <a:r>
                        <a:rPr sz="900" b="0">
                          <a:solidFill>
                            <a:srgbClr val="000000"/>
                          </a:solidFill>
                          <a:latin typeface="Arial"/>
                        </a:rPr>
                        <a:t>Level 1</a:t>
                      </a:r>
                    </a:p>
                  </a:txBody>
                  <a:tcPr anchor="ctr">
                    <a:solidFill>
                      <a:srgbClr val="F5F2EB"/>
                    </a:solidFill>
                  </a:tcPr>
                </a:tc>
                <a:tc>
                  <a:txBody>
                    <a:bodyPr/>
                    <a:lstStyle/>
                    <a:p>
                      <a:pPr algn="l"/>
                      <a:r>
                        <a:rPr sz="900" b="0">
                          <a:solidFill>
                            <a:srgbClr val="0A800A"/>
                          </a:solidFill>
                          <a:latin typeface="Arial"/>
                        </a:rPr>
                        <a:t>🟢 Direct (Warm)</a:t>
                      </a:r>
                    </a:p>
                  </a:txBody>
                  <a:tcPr anchor="ctr">
                    <a:solidFill>
                      <a:srgbClr val="F5F2EB"/>
                    </a:solidFill>
                  </a:tcPr>
                </a:tc>
                <a:tc>
                  <a:txBody>
                    <a:bodyPr/>
                    <a:lstStyle/>
                    <a:p>
                      <a:pPr algn="l"/>
                      <a:r>
                        <a:rPr sz="900" b="0">
                          <a:solidFill>
                            <a:srgbClr val="000000"/>
                          </a:solidFill>
                          <a:latin typeface="Arial"/>
                        </a:rPr>
                        <a:t>2,299</a:t>
                      </a:r>
                    </a:p>
                  </a:txBody>
                  <a:tcPr anchor="ctr">
                    <a:solidFill>
                      <a:srgbClr val="F5F2EB"/>
                    </a:solidFill>
                  </a:tcPr>
                </a:tc>
                <a:tc>
                  <a:txBody>
                    <a:bodyPr/>
                    <a:lstStyle/>
                    <a:p>
                      <a:pPr algn="l"/>
                      <a:r>
                        <a:rPr sz="900" b="0">
                          <a:solidFill>
                            <a:srgbClr val="000000"/>
                          </a:solidFill>
                          <a:latin typeface="Arial"/>
                        </a:rPr>
                        <a:t>2025</a:t>
                      </a:r>
                    </a:p>
                  </a:txBody>
                  <a:tcPr anchor="ctr">
                    <a:solidFill>
                      <a:srgbClr val="F5F2EB"/>
                    </a:solidFill>
                  </a:tcPr>
                </a:tc>
                <a:tc>
                  <a:txBody>
                    <a:bodyPr/>
                    <a:lstStyle/>
                    <a:p>
                      <a:pPr algn="l"/>
                      <a:r>
                        <a:rPr sz="900" b="0">
                          <a:solidFill>
                            <a:srgbClr val="000000"/>
                          </a:solidFill>
                          <a:latin typeface="Arial"/>
                        </a:rPr>
                        <a:t>D. Mussafer, T. Glynn, M. White</a:t>
                      </a:r>
                    </a:p>
                  </a:txBody>
                  <a:tcPr anchor="ctr">
                    <a:solidFill>
                      <a:srgbClr val="F5F2EB"/>
                    </a:solidFill>
                  </a:tcPr>
                </a:tc>
              </a:tr>
              <a:tr h="558800">
                <a:tc>
                  <a:txBody>
                    <a:bodyPr/>
                    <a:lstStyle/>
                    <a:p>
                      <a:pPr algn="l"/>
                      <a:r>
                        <a:rPr sz="900" b="1">
                          <a:solidFill>
                            <a:srgbClr val="000000"/>
                          </a:solidFill>
                          <a:latin typeface="Arial"/>
                        </a:rPr>
                        <a:t>Heidi O'Neill</a:t>
                      </a:r>
                    </a:p>
                  </a:txBody>
                  <a:tcPr anchor="ctr">
                    <a:solidFill>
                      <a:srgbClr val="FFFFFF"/>
                    </a:solidFill>
                  </a:tcPr>
                </a:tc>
                <a:tc>
                  <a:txBody>
                    <a:bodyPr/>
                    <a:lstStyle/>
                    <a:p>
                      <a:pPr algn="l"/>
                      <a:r>
                        <a:rPr sz="900" b="0">
                          <a:solidFill>
                            <a:srgbClr val="000000"/>
                          </a:solidFill>
                          <a:latin typeface="Arial"/>
                        </a:rPr>
                        <a:t>Incoming CEO (Sept 2026)</a:t>
                      </a:r>
                    </a:p>
                  </a:txBody>
                  <a:tcPr anchor="ctr">
                    <a:solidFill>
                      <a:srgbClr val="FFFFFF"/>
                    </a:solidFill>
                  </a:tcPr>
                </a:tc>
                <a:tc>
                  <a:txBody>
                    <a:bodyPr/>
                    <a:lstStyle/>
                    <a:p>
                      <a:pPr algn="l"/>
                      <a:r>
                        <a:rPr sz="900" b="0">
                          <a:solidFill>
                            <a:srgbClr val="000000"/>
                          </a:solidFill>
                          <a:latin typeface="Arial"/>
                        </a:rPr>
                        <a:t>Level 2</a:t>
                      </a:r>
                    </a:p>
                  </a:txBody>
                  <a:tcPr anchor="ctr">
                    <a:solidFill>
                      <a:srgbClr val="FFFFFF"/>
                    </a:solidFill>
                  </a:tcPr>
                </a:tc>
                <a:tc>
                  <a:txBody>
                    <a:bodyPr/>
                    <a:lstStyle/>
                    <a:p>
                      <a:pPr algn="l"/>
                      <a:r>
                        <a:rPr sz="900" b="0">
                          <a:solidFill>
                            <a:srgbClr val="C02020"/>
                          </a:solidFill>
                          <a:latin typeface="Arial"/>
                        </a:rPr>
                        <a:t>🔴 Cold (Board bridge)</a:t>
                      </a:r>
                    </a:p>
                  </a:txBody>
                  <a:tcPr anchor="ctr">
                    <a:solidFill>
                      <a:srgbClr val="FFFFFF"/>
                    </a:solidFill>
                  </a:tcPr>
                </a:tc>
                <a:tc>
                  <a:txBody>
                    <a:bodyPr/>
                    <a:lstStyle/>
                    <a:p>
                      <a:pPr algn="l"/>
                      <a:r>
                        <a:rPr sz="900" b="0">
                          <a:solidFill>
                            <a:srgbClr val="000000"/>
                          </a:solidFill>
                          <a:latin typeface="Arial"/>
                        </a:rPr>
                        <a:t>0</a:t>
                      </a:r>
                    </a:p>
                  </a:txBody>
                  <a:tcPr anchor="ctr">
                    <a:solidFill>
                      <a:srgbClr val="FFFFFF"/>
                    </a:solidFill>
                  </a:tcPr>
                </a:tc>
                <a:tc>
                  <a:txBody>
                    <a:bodyPr/>
                    <a:lstStyle/>
                    <a:p>
                      <a:pPr algn="l"/>
                      <a:r>
                        <a:rPr sz="900" b="0">
                          <a:solidFill>
                            <a:srgbClr val="000000"/>
                          </a:solidFill>
                          <a:latin typeface="Arial"/>
                        </a:rPr>
                        <a:t>—</a:t>
                      </a:r>
                    </a:p>
                  </a:txBody>
                  <a:tcPr anchor="ctr">
                    <a:solidFill>
                      <a:srgbClr val="FFFFFF"/>
                    </a:solidFill>
                  </a:tcPr>
                </a:tc>
                <a:tc>
                  <a:txBody>
                    <a:bodyPr/>
                    <a:lstStyle/>
                    <a:p>
                      <a:pPr algn="l"/>
                      <a:r>
                        <a:rPr sz="900" b="0">
                          <a:solidFill>
                            <a:srgbClr val="000000"/>
                          </a:solidFill>
                          <a:latin typeface="Arial"/>
                        </a:rPr>
                        <a:t>Via D. Mussafer (board)</a:t>
                      </a:r>
                    </a:p>
                  </a:txBody>
                  <a:tcPr anchor="ctr">
                    <a:solidFill>
                      <a:srgbClr val="FFFFFF"/>
                    </a:solidFill>
                  </a:tcPr>
                </a:tc>
              </a:tr>
              <a:tr h="558800">
                <a:tc>
                  <a:txBody>
                    <a:bodyPr/>
                    <a:lstStyle/>
                    <a:p>
                      <a:pPr algn="l"/>
                      <a:r>
                        <a:rPr sz="900" b="1">
                          <a:solidFill>
                            <a:srgbClr val="000000"/>
                          </a:solidFill>
                          <a:latin typeface="Arial"/>
                        </a:rPr>
                        <a:t>Shannon Higginson</a:t>
                      </a:r>
                    </a:p>
                  </a:txBody>
                  <a:tcPr anchor="ctr">
                    <a:solidFill>
                      <a:srgbClr val="F5F2EB"/>
                    </a:solidFill>
                  </a:tcPr>
                </a:tc>
                <a:tc>
                  <a:txBody>
                    <a:bodyPr/>
                    <a:lstStyle/>
                    <a:p>
                      <a:pPr algn="l"/>
                      <a:r>
                        <a:rPr sz="900" b="0">
                          <a:solidFill>
                            <a:srgbClr val="000000"/>
                          </a:solidFill>
                          <a:latin typeface="Arial"/>
                        </a:rPr>
                        <a:t>Chief Legal &amp; Compliance</a:t>
                      </a:r>
                    </a:p>
                  </a:txBody>
                  <a:tcPr anchor="ctr">
                    <a:solidFill>
                      <a:srgbClr val="F5F2EB"/>
                    </a:solidFill>
                  </a:tcPr>
                </a:tc>
                <a:tc>
                  <a:txBody>
                    <a:bodyPr/>
                    <a:lstStyle/>
                    <a:p>
                      <a:pPr algn="l"/>
                      <a:r>
                        <a:rPr sz="900" b="0">
                          <a:solidFill>
                            <a:srgbClr val="000000"/>
                          </a:solidFill>
                          <a:latin typeface="Arial"/>
                        </a:rPr>
                        <a:t>Level 1</a:t>
                      </a:r>
                    </a:p>
                  </a:txBody>
                  <a:tcPr anchor="ctr">
                    <a:solidFill>
                      <a:srgbClr val="F5F2EB"/>
                    </a:solidFill>
                  </a:tcPr>
                </a:tc>
                <a:tc>
                  <a:txBody>
                    <a:bodyPr/>
                    <a:lstStyle/>
                    <a:p>
                      <a:pPr algn="l"/>
                      <a:r>
                        <a:rPr sz="900" b="0">
                          <a:solidFill>
                            <a:srgbClr val="0A800A"/>
                          </a:solidFill>
                          <a:latin typeface="Arial"/>
                        </a:rPr>
                        <a:t>🟢 Direct (Warm)</a:t>
                      </a:r>
                    </a:p>
                  </a:txBody>
                  <a:tcPr anchor="ctr">
                    <a:solidFill>
                      <a:srgbClr val="F5F2EB"/>
                    </a:solidFill>
                  </a:tcPr>
                </a:tc>
                <a:tc>
                  <a:txBody>
                    <a:bodyPr/>
                    <a:lstStyle/>
                    <a:p>
                      <a:pPr algn="l"/>
                      <a:r>
                        <a:rPr sz="900" b="0">
                          <a:solidFill>
                            <a:srgbClr val="000000"/>
                          </a:solidFill>
                          <a:latin typeface="Arial"/>
                        </a:rPr>
                        <a:t>965</a:t>
                      </a:r>
                    </a:p>
                  </a:txBody>
                  <a:tcPr anchor="ctr">
                    <a:solidFill>
                      <a:srgbClr val="F5F2EB"/>
                    </a:solidFill>
                  </a:tcPr>
                </a:tc>
                <a:tc>
                  <a:txBody>
                    <a:bodyPr/>
                    <a:lstStyle/>
                    <a:p>
                      <a:pPr algn="l"/>
                      <a:r>
                        <a:rPr sz="900" b="0">
                          <a:solidFill>
                            <a:srgbClr val="000000"/>
                          </a:solidFill>
                          <a:latin typeface="Arial"/>
                        </a:rPr>
                        <a:t>2025</a:t>
                      </a:r>
                    </a:p>
                  </a:txBody>
                  <a:tcPr anchor="ctr">
                    <a:solidFill>
                      <a:srgbClr val="F5F2EB"/>
                    </a:solidFill>
                  </a:tcPr>
                </a:tc>
                <a:tc>
                  <a:txBody>
                    <a:bodyPr/>
                    <a:lstStyle/>
                    <a:p>
                      <a:pPr algn="l"/>
                      <a:r>
                        <a:rPr sz="900" b="0">
                          <a:solidFill>
                            <a:srgbClr val="000000"/>
                          </a:solidFill>
                          <a:latin typeface="Arial"/>
                        </a:rPr>
                        <a:t>D. Mussafer, T. Glynn, J. Westra</a:t>
                      </a:r>
                    </a:p>
                  </a:txBody>
                  <a:tcPr anchor="ctr">
                    <a:solidFill>
                      <a:srgbClr val="F5F2EB"/>
                    </a:solidFill>
                  </a:tcPr>
                </a:tc>
              </a:tr>
              <a:tr h="558800">
                <a:tc>
                  <a:txBody>
                    <a:bodyPr/>
                    <a:lstStyle/>
                    <a:p>
                      <a:pPr algn="l"/>
                      <a:r>
                        <a:rPr sz="900" b="1">
                          <a:solidFill>
                            <a:srgbClr val="000000"/>
                          </a:solidFill>
                          <a:latin typeface="Arial"/>
                        </a:rPr>
                        <a:t>Ted Dagnese</a:t>
                      </a:r>
                    </a:p>
                  </a:txBody>
                  <a:tcPr anchor="ctr">
                    <a:solidFill>
                      <a:srgbClr val="FFFFFF"/>
                    </a:solidFill>
                  </a:tcPr>
                </a:tc>
                <a:tc>
                  <a:txBody>
                    <a:bodyPr/>
                    <a:lstStyle/>
                    <a:p>
                      <a:pPr algn="l"/>
                      <a:r>
                        <a:rPr sz="900" b="0">
                          <a:solidFill>
                            <a:srgbClr val="000000"/>
                          </a:solidFill>
                          <a:latin typeface="Arial"/>
                        </a:rPr>
                        <a:t>Chief Supply Chain</a:t>
                      </a:r>
                    </a:p>
                  </a:txBody>
                  <a:tcPr anchor="ctr">
                    <a:solidFill>
                      <a:srgbClr val="FFFFFF"/>
                    </a:solidFill>
                  </a:tcPr>
                </a:tc>
                <a:tc>
                  <a:txBody>
                    <a:bodyPr/>
                    <a:lstStyle/>
                    <a:p>
                      <a:pPr algn="l"/>
                      <a:r>
                        <a:rPr sz="900" b="0">
                          <a:solidFill>
                            <a:srgbClr val="000000"/>
                          </a:solidFill>
                          <a:latin typeface="Arial"/>
                        </a:rPr>
                        <a:t>Level 1</a:t>
                      </a:r>
                    </a:p>
                  </a:txBody>
                  <a:tcPr anchor="ctr">
                    <a:solidFill>
                      <a:srgbClr val="FFFFFF"/>
                    </a:solidFill>
                  </a:tcPr>
                </a:tc>
                <a:tc>
                  <a:txBody>
                    <a:bodyPr/>
                    <a:lstStyle/>
                    <a:p>
                      <a:pPr algn="l"/>
                      <a:r>
                        <a:rPr sz="900" b="0">
                          <a:solidFill>
                            <a:srgbClr val="0A800A"/>
                          </a:solidFill>
                          <a:latin typeface="Arial"/>
                        </a:rPr>
                        <a:t>🟢 Direct (Moderate)</a:t>
                      </a:r>
                    </a:p>
                  </a:txBody>
                  <a:tcPr anchor="ctr">
                    <a:solidFill>
                      <a:srgbClr val="FFFFFF"/>
                    </a:solidFill>
                  </a:tcPr>
                </a:tc>
                <a:tc>
                  <a:txBody>
                    <a:bodyPr/>
                    <a:lstStyle/>
                    <a:p>
                      <a:pPr algn="l"/>
                      <a:r>
                        <a:rPr sz="900" b="0">
                          <a:solidFill>
                            <a:srgbClr val="000000"/>
                          </a:solidFill>
                          <a:latin typeface="Arial"/>
                        </a:rPr>
                        <a:t>120</a:t>
                      </a:r>
                    </a:p>
                  </a:txBody>
                  <a:tcPr anchor="ctr">
                    <a:solidFill>
                      <a:srgbClr val="FFFFFF"/>
                    </a:solidFill>
                  </a:tcPr>
                </a:tc>
                <a:tc>
                  <a:txBody>
                    <a:bodyPr/>
                    <a:lstStyle/>
                    <a:p>
                      <a:pPr algn="l"/>
                      <a:r>
                        <a:rPr sz="900" b="0">
                          <a:solidFill>
                            <a:srgbClr val="000000"/>
                          </a:solidFill>
                          <a:latin typeface="Arial"/>
                        </a:rPr>
                        <a:t>2025</a:t>
                      </a:r>
                    </a:p>
                  </a:txBody>
                  <a:tcPr anchor="ctr">
                    <a:solidFill>
                      <a:srgbClr val="FFFFFF"/>
                    </a:solidFill>
                  </a:tcPr>
                </a:tc>
                <a:tc>
                  <a:txBody>
                    <a:bodyPr/>
                    <a:lstStyle/>
                    <a:p>
                      <a:pPr algn="l"/>
                      <a:r>
                        <a:rPr sz="900" b="0">
                          <a:solidFill>
                            <a:srgbClr val="000000"/>
                          </a:solidFill>
                          <a:latin typeface="Arial"/>
                        </a:rPr>
                        <a:t>Dave Richards, D. Mussafer</a:t>
                      </a:r>
                    </a:p>
                  </a:txBody>
                  <a:tcPr anchor="ctr">
                    <a:solidFill>
                      <a:srgbClr val="FFFFFF"/>
                    </a:solidFill>
                  </a:tcPr>
                </a:tc>
              </a:tr>
              <a:tr h="558800">
                <a:tc>
                  <a:txBody>
                    <a:bodyPr/>
                    <a:lstStyle/>
                    <a:p>
                      <a:pPr algn="l"/>
                      <a:r>
                        <a:rPr sz="900" b="1">
                          <a:solidFill>
                            <a:srgbClr val="000000"/>
                          </a:solidFill>
                          <a:latin typeface="Arial"/>
                        </a:rPr>
                        <a:t>Susan Gelinas</a:t>
                      </a:r>
                    </a:p>
                  </a:txBody>
                  <a:tcPr anchor="ctr">
                    <a:solidFill>
                      <a:srgbClr val="F5F2EB"/>
                    </a:solidFill>
                  </a:tcPr>
                </a:tc>
                <a:tc>
                  <a:txBody>
                    <a:bodyPr/>
                    <a:lstStyle/>
                    <a:p>
                      <a:pPr algn="l"/>
                      <a:r>
                        <a:rPr sz="900" b="0">
                          <a:solidFill>
                            <a:srgbClr val="000000"/>
                          </a:solidFill>
                          <a:latin typeface="Arial"/>
                        </a:rPr>
                        <a:t>Chief People &amp; Culture</a:t>
                      </a:r>
                    </a:p>
                  </a:txBody>
                  <a:tcPr anchor="ctr">
                    <a:solidFill>
                      <a:srgbClr val="F5F2EB"/>
                    </a:solidFill>
                  </a:tcPr>
                </a:tc>
                <a:tc>
                  <a:txBody>
                    <a:bodyPr/>
                    <a:lstStyle/>
                    <a:p>
                      <a:pPr algn="l"/>
                      <a:r>
                        <a:rPr sz="900" b="0">
                          <a:solidFill>
                            <a:srgbClr val="000000"/>
                          </a:solidFill>
                          <a:latin typeface="Arial"/>
                        </a:rPr>
                        <a:t>Level 1</a:t>
                      </a:r>
                    </a:p>
                  </a:txBody>
                  <a:tcPr anchor="ctr">
                    <a:solidFill>
                      <a:srgbClr val="F5F2EB"/>
                    </a:solidFill>
                  </a:tcPr>
                </a:tc>
                <a:tc>
                  <a:txBody>
                    <a:bodyPr/>
                    <a:lstStyle/>
                    <a:p>
                      <a:pPr algn="l"/>
                      <a:r>
                        <a:rPr sz="900" b="0">
                          <a:solidFill>
                            <a:srgbClr val="0A800A"/>
                          </a:solidFill>
                          <a:latin typeface="Arial"/>
                        </a:rPr>
                        <a:t>🟢 Direct (Moderate)</a:t>
                      </a:r>
                    </a:p>
                  </a:txBody>
                  <a:tcPr anchor="ctr">
                    <a:solidFill>
                      <a:srgbClr val="F5F2EB"/>
                    </a:solidFill>
                  </a:tcPr>
                </a:tc>
                <a:tc>
                  <a:txBody>
                    <a:bodyPr/>
                    <a:lstStyle/>
                    <a:p>
                      <a:pPr algn="l"/>
                      <a:r>
                        <a:rPr sz="900" b="0">
                          <a:solidFill>
                            <a:srgbClr val="000000"/>
                          </a:solidFill>
                          <a:latin typeface="Arial"/>
                        </a:rPr>
                        <a:t>258</a:t>
                      </a:r>
                    </a:p>
                  </a:txBody>
                  <a:tcPr anchor="ctr">
                    <a:solidFill>
                      <a:srgbClr val="F5F2EB"/>
                    </a:solidFill>
                  </a:tcPr>
                </a:tc>
                <a:tc>
                  <a:txBody>
                    <a:bodyPr/>
                    <a:lstStyle/>
                    <a:p>
                      <a:pPr algn="l"/>
                      <a:r>
                        <a:rPr sz="900" b="0">
                          <a:solidFill>
                            <a:srgbClr val="000000"/>
                          </a:solidFill>
                          <a:latin typeface="Arial"/>
                        </a:rPr>
                        <a:t>2025</a:t>
                      </a:r>
                    </a:p>
                  </a:txBody>
                  <a:tcPr anchor="ctr">
                    <a:solidFill>
                      <a:srgbClr val="F5F2EB"/>
                    </a:solidFill>
                  </a:tcPr>
                </a:tc>
                <a:tc>
                  <a:txBody>
                    <a:bodyPr/>
                    <a:lstStyle/>
                    <a:p>
                      <a:pPr algn="l"/>
                      <a:r>
                        <a:rPr sz="900" b="0">
                          <a:solidFill>
                            <a:srgbClr val="000000"/>
                          </a:solidFill>
                          <a:latin typeface="Arial"/>
                        </a:rPr>
                        <a:t>D. Mussafer, T. Glynn, K. Sobieski</a:t>
                      </a:r>
                    </a:p>
                  </a:txBody>
                  <a:tcPr anchor="ctr">
                    <a:solidFill>
                      <a:srgbClr val="F5F2EB"/>
                    </a:solidFill>
                  </a:tcPr>
                </a:tc>
              </a:tr>
              <a:tr h="558800">
                <a:tc>
                  <a:txBody>
                    <a:bodyPr/>
                    <a:lstStyle/>
                    <a:p>
                      <a:pPr algn="l"/>
                      <a:r>
                        <a:rPr sz="900" b="1">
                          <a:solidFill>
                            <a:srgbClr val="000000"/>
                          </a:solidFill>
                          <a:latin typeface="Arial"/>
                        </a:rPr>
                        <a:t>Ranju Das</a:t>
                      </a:r>
                    </a:p>
                  </a:txBody>
                  <a:tcPr anchor="ctr">
                    <a:solidFill>
                      <a:srgbClr val="FFFFFF"/>
                    </a:solidFill>
                  </a:tcPr>
                </a:tc>
                <a:tc>
                  <a:txBody>
                    <a:bodyPr/>
                    <a:lstStyle/>
                    <a:p>
                      <a:pPr algn="l"/>
                      <a:r>
                        <a:rPr sz="900" b="0">
                          <a:solidFill>
                            <a:srgbClr val="000000"/>
                          </a:solidFill>
                          <a:latin typeface="Arial"/>
                        </a:rPr>
                        <a:t>Chief AI &amp; Technology</a:t>
                      </a:r>
                    </a:p>
                  </a:txBody>
                  <a:tcPr anchor="ctr">
                    <a:solidFill>
                      <a:srgbClr val="FFFFFF"/>
                    </a:solidFill>
                  </a:tcPr>
                </a:tc>
                <a:tc>
                  <a:txBody>
                    <a:bodyPr/>
                    <a:lstStyle/>
                    <a:p>
                      <a:pPr algn="l"/>
                      <a:r>
                        <a:rPr sz="900" b="0">
                          <a:solidFill>
                            <a:srgbClr val="000000"/>
                          </a:solidFill>
                          <a:latin typeface="Arial"/>
                        </a:rPr>
                        <a:t>Not found</a:t>
                      </a:r>
                    </a:p>
                  </a:txBody>
                  <a:tcPr anchor="ctr">
                    <a:solidFill>
                      <a:srgbClr val="FFFFFF"/>
                    </a:solidFill>
                  </a:tcPr>
                </a:tc>
                <a:tc>
                  <a:txBody>
                    <a:bodyPr/>
                    <a:lstStyle/>
                    <a:p>
                      <a:pPr algn="l"/>
                      <a:r>
                        <a:rPr sz="900" b="0">
                          <a:solidFill>
                            <a:srgbClr val="C02020"/>
                          </a:solidFill>
                          <a:latin typeface="Arial"/>
                        </a:rPr>
                        <a:t>🔴 Cold</a:t>
                      </a:r>
                    </a:p>
                  </a:txBody>
                  <a:tcPr anchor="ctr">
                    <a:solidFill>
                      <a:srgbClr val="FFFFFF"/>
                    </a:solidFill>
                  </a:tcPr>
                </a:tc>
                <a:tc>
                  <a:txBody>
                    <a:bodyPr/>
                    <a:lstStyle/>
                    <a:p>
                      <a:pPr algn="l"/>
                      <a:r>
                        <a:rPr sz="900" b="0">
                          <a:solidFill>
                            <a:srgbClr val="000000"/>
                          </a:solidFill>
                          <a:latin typeface="Arial"/>
                        </a:rPr>
                        <a:t>0</a:t>
                      </a:r>
                    </a:p>
                  </a:txBody>
                  <a:tcPr anchor="ctr">
                    <a:solidFill>
                      <a:srgbClr val="FFFFFF"/>
                    </a:solidFill>
                  </a:tcPr>
                </a:tc>
                <a:tc>
                  <a:txBody>
                    <a:bodyPr/>
                    <a:lstStyle/>
                    <a:p>
                      <a:pPr algn="l"/>
                      <a:r>
                        <a:rPr sz="900" b="0">
                          <a:solidFill>
                            <a:srgbClr val="000000"/>
                          </a:solidFill>
                          <a:latin typeface="Arial"/>
                        </a:rPr>
                        <a:t>—</a:t>
                      </a:r>
                    </a:p>
                  </a:txBody>
                  <a:tcPr anchor="ctr">
                    <a:solidFill>
                      <a:srgbClr val="FFFFFF"/>
                    </a:solidFill>
                  </a:tcPr>
                </a:tc>
                <a:tc>
                  <a:txBody>
                    <a:bodyPr/>
                    <a:lstStyle/>
                    <a:p>
                      <a:pPr algn="l"/>
                      <a:r>
                        <a:rPr sz="900" b="0">
                          <a:solidFill>
                            <a:srgbClr val="000000"/>
                          </a:solidFill>
                          <a:latin typeface="Arial"/>
                        </a:rPr>
                        <a:t>No APN path — needs lookup</a:t>
                      </a:r>
                    </a:p>
                  </a:txBody>
                  <a:tcPr anchor="ctr">
                    <a:solidFill>
                      <a:srgbClr val="FFFFFF"/>
                    </a:solidFill>
                  </a:tcPr>
                </a:tc>
              </a:tr>
            </a:tbl>
          </a:graphicData>
        </a:graphic>
      </p:graphicFrame>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pic>
        <p:nvPicPr>
          <p:cNvPr id="2" name="Picture 1" descr="advent-logo-black.jpg"/>
          <p:cNvPicPr>
            <a:picLocks noChangeAspect="1"/>
          </p:cNvPicPr>
          <p:nvPr/>
        </p:nvPicPr>
        <p:blipFill>
          <a:blip r:embed="rId2"/>
          <a:stretch>
            <a:fillRect/>
          </a:stretch>
        </p:blipFill>
        <p:spPr>
          <a:xfrm>
            <a:off x="384048" y="6446520"/>
            <a:ext cx="941958" cy="228600"/>
          </a:xfrm>
          <a:prstGeom prst="rect">
            <a:avLst/>
          </a:prstGeom>
        </p:spPr>
      </p:pic>
      <p:sp>
        <p:nvSpPr>
          <p:cNvPr id="3" name="Rectangle 2"/>
          <p:cNvSpPr/>
          <p:nvPr/>
        </p:nvSpPr>
        <p:spPr>
          <a:xfrm>
            <a:off x="384048" y="6355080"/>
            <a:ext cx="11430000" cy="9525"/>
          </a:xfrm>
          <a:prstGeom prst="rect">
            <a:avLst/>
          </a:prstGeom>
          <a:solidFill>
            <a:srgbClr val="E5E5D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1155680" y="6446520"/>
            <a:ext cx="731520" cy="274320"/>
          </a:xfrm>
          <a:prstGeom prst="rect">
            <a:avLst/>
          </a:prstGeom>
          <a:noFill/>
        </p:spPr>
        <p:txBody>
          <a:bodyPr wrap="none">
            <a:spAutoFit/>
          </a:bodyPr>
          <a:lstStyle/>
          <a:p>
            <a:pPr algn="r">
              <a:defRPr sz="800">
                <a:solidFill>
                  <a:srgbClr val="999893"/>
                </a:solidFill>
              </a:defRPr>
            </a:pPr>
            <a:r>
              <a:t>4</a:t>
            </a:r>
          </a:p>
        </p:txBody>
      </p:sp>
      <p:sp>
        <p:nvSpPr>
          <p:cNvPr id="5" name="TextBox 4"/>
          <p:cNvSpPr txBox="1"/>
          <p:nvPr/>
        </p:nvSpPr>
        <p:spPr>
          <a:xfrm>
            <a:off x="384048" y="274320"/>
            <a:ext cx="9144000" cy="457200"/>
          </a:xfrm>
          <a:prstGeom prst="rect">
            <a:avLst/>
          </a:prstGeom>
          <a:noFill/>
        </p:spPr>
        <p:txBody>
          <a:bodyPr wrap="square">
            <a:spAutoFit/>
          </a:bodyPr>
          <a:lstStyle/>
          <a:p>
            <a:pPr algn="l">
              <a:defRPr sz="1800" b="1">
                <a:solidFill>
                  <a:srgbClr val="022479"/>
                </a:solidFill>
                <a:latin typeface="Arial"/>
              </a:defRPr>
            </a:pPr>
            <a:r>
              <a:t>Meghan Frank — Interim Co-CEO / CFO</a:t>
            </a:r>
          </a:p>
        </p:txBody>
      </p:sp>
      <p:sp>
        <p:nvSpPr>
          <p:cNvPr id="6" name="Rectangle 5"/>
          <p:cNvSpPr/>
          <p:nvPr/>
        </p:nvSpPr>
        <p:spPr>
          <a:xfrm>
            <a:off x="384048" y="640080"/>
            <a:ext cx="11430000" cy="25400"/>
          </a:xfrm>
          <a:prstGeom prst="rect">
            <a:avLst/>
          </a:prstGeom>
          <a:solidFill>
            <a:srgbClr val="0038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7" name="Table 6"/>
          <p:cNvGraphicFramePr>
            <a:graphicFrameLocks noGrp="1"/>
          </p:cNvGraphicFramePr>
          <p:nvPr/>
        </p:nvGraphicFramePr>
        <p:xfrm>
          <a:off x="384048" y="822960"/>
          <a:ext cx="11430000" cy="3200400"/>
        </p:xfrm>
        <a:graphic>
          <a:graphicData uri="http://schemas.openxmlformats.org/drawingml/2006/table">
            <a:tbl>
              <a:tblPr firstRow="1" bandRow="1">
                <a:tableStyleId>{5C22544A-7EE6-4342-B048-85BDC9FD1C3A}</a:tableStyleId>
              </a:tblPr>
              <a:tblGrid>
                <a:gridCol w="1371600"/>
                <a:gridCol w="3200400"/>
                <a:gridCol w="5303520"/>
                <a:gridCol w="1554480"/>
              </a:tblGrid>
              <a:tr h="533400">
                <a:tc>
                  <a:txBody>
                    <a:bodyPr/>
                    <a:lstStyle/>
                    <a:p>
                      <a:pPr algn="l"/>
                      <a:r>
                        <a:rPr sz="900" b="1">
                          <a:solidFill>
                            <a:srgbClr val="FFFFFF"/>
                          </a:solidFill>
                          <a:latin typeface="Arial"/>
                        </a:rPr>
                        <a:t>Rank</a:t>
                      </a:r>
                    </a:p>
                  </a:txBody>
                  <a:tcPr anchor="ctr">
                    <a:solidFill>
                      <a:srgbClr val="022479"/>
                    </a:solidFill>
                  </a:tcPr>
                </a:tc>
                <a:tc>
                  <a:txBody>
                    <a:bodyPr/>
                    <a:lstStyle/>
                    <a:p>
                      <a:pPr algn="l"/>
                      <a:r>
                        <a:rPr sz="900" b="1">
                          <a:solidFill>
                            <a:srgbClr val="FFFFFF"/>
                          </a:solidFill>
                          <a:latin typeface="Arial"/>
                        </a:rPr>
                        <a:t>Path</a:t>
                      </a:r>
                    </a:p>
                  </a:txBody>
                  <a:tcPr anchor="ctr">
                    <a:solidFill>
                      <a:srgbClr val="022479"/>
                    </a:solidFill>
                  </a:tcPr>
                </a:tc>
                <a:tc>
                  <a:txBody>
                    <a:bodyPr/>
                    <a:lstStyle/>
                    <a:p>
                      <a:pPr algn="l"/>
                      <a:r>
                        <a:rPr sz="900" b="1">
                          <a:solidFill>
                            <a:srgbClr val="FFFFFF"/>
                          </a:solidFill>
                          <a:latin typeface="Arial"/>
                        </a:rPr>
                        <a:t>Rationale</a:t>
                      </a:r>
                    </a:p>
                  </a:txBody>
                  <a:tcPr anchor="ctr">
                    <a:solidFill>
                      <a:srgbClr val="022479"/>
                    </a:solidFill>
                  </a:tcPr>
                </a:tc>
                <a:tc>
                  <a:txBody>
                    <a:bodyPr/>
                    <a:lstStyle/>
                    <a:p>
                      <a:pPr algn="l"/>
                      <a:r>
                        <a:rPr sz="900" b="1">
                          <a:solidFill>
                            <a:srgbClr val="FFFFFF"/>
                          </a:solidFill>
                          <a:latin typeface="Arial"/>
                        </a:rPr>
                        <a:t>Warmth</a:t>
                      </a:r>
                    </a:p>
                  </a:txBody>
                  <a:tcPr anchor="ctr">
                    <a:solidFill>
                      <a:srgbClr val="022479"/>
                    </a:solidFill>
                  </a:tcPr>
                </a:tc>
              </a:tr>
              <a:tr h="533400">
                <a:tc>
                  <a:txBody>
                    <a:bodyPr/>
                    <a:lstStyle/>
                    <a:p>
                      <a:pPr algn="l"/>
                      <a:r>
                        <a:rPr sz="900" b="1">
                          <a:solidFill>
                            <a:srgbClr val="000000"/>
                          </a:solidFill>
                          <a:latin typeface="Arial"/>
                        </a:rPr>
                        <a:t>Path 1 (Strongest)</a:t>
                      </a:r>
                    </a:p>
                  </a:txBody>
                  <a:tcPr anchor="ctr">
                    <a:solidFill>
                      <a:srgbClr val="F5F2EB"/>
                    </a:solidFill>
                  </a:tcPr>
                </a:tc>
                <a:tc>
                  <a:txBody>
                    <a:bodyPr/>
                    <a:lstStyle/>
                    <a:p>
                      <a:pPr algn="l"/>
                      <a:r>
                        <a:rPr sz="900" b="0">
                          <a:solidFill>
                            <a:srgbClr val="000000"/>
                          </a:solidFill>
                          <a:latin typeface="Arial"/>
                        </a:rPr>
                        <a:t>Alfredo → David Mussafer → Meghan Frank</a:t>
                      </a:r>
                    </a:p>
                  </a:txBody>
                  <a:tcPr anchor="ctr">
                    <a:solidFill>
                      <a:srgbClr val="F5F2EB"/>
                    </a:solidFill>
                  </a:tcPr>
                </a:tc>
                <a:tc>
                  <a:txBody>
                    <a:bodyPr/>
                    <a:lstStyle/>
                    <a:p>
                      <a:pPr algn="l"/>
                      <a:r>
                        <a:rPr sz="900" b="0">
                          <a:solidFill>
                            <a:srgbClr val="000000"/>
                          </a:solidFill>
                          <a:latin typeface="Arial"/>
                        </a:rPr>
                        <a:t>Mussafer is Lead Independent Director; Frank reports to board. 418 total emails, last contact 2025.</a:t>
                      </a:r>
                    </a:p>
                  </a:txBody>
                  <a:tcPr anchor="ctr">
                    <a:solidFill>
                      <a:srgbClr val="F5F2EB"/>
                    </a:solidFill>
                  </a:tcPr>
                </a:tc>
                <a:tc>
                  <a:txBody>
                    <a:bodyPr/>
                    <a:lstStyle/>
                    <a:p>
                      <a:pPr algn="l"/>
                      <a:r>
                        <a:rPr sz="900" b="0">
                          <a:solidFill>
                            <a:srgbClr val="0A800A"/>
                          </a:solidFill>
                          <a:latin typeface="Arial"/>
                        </a:rPr>
                        <a:t>🟢 Warm</a:t>
                      </a:r>
                    </a:p>
                  </a:txBody>
                  <a:tcPr anchor="ctr">
                    <a:solidFill>
                      <a:srgbClr val="F5F2EB"/>
                    </a:solidFill>
                  </a:tcPr>
                </a:tc>
              </a:tr>
              <a:tr h="533400">
                <a:tc>
                  <a:txBody>
                    <a:bodyPr/>
                    <a:lstStyle/>
                    <a:p>
                      <a:pPr algn="l"/>
                      <a:r>
                        <a:rPr sz="900" b="1">
                          <a:solidFill>
                            <a:srgbClr val="000000"/>
                          </a:solidFill>
                          <a:latin typeface="Arial"/>
                        </a:rPr>
                        <a:t>Path 2</a:t>
                      </a:r>
                    </a:p>
                  </a:txBody>
                  <a:tcPr anchor="ctr">
                    <a:solidFill>
                      <a:srgbClr val="FFFFFF"/>
                    </a:solidFill>
                  </a:tcPr>
                </a:tc>
                <a:tc>
                  <a:txBody>
                    <a:bodyPr/>
                    <a:lstStyle/>
                    <a:p>
                      <a:pPr algn="l"/>
                      <a:r>
                        <a:rPr sz="900" b="0">
                          <a:solidFill>
                            <a:srgbClr val="000000"/>
                          </a:solidFill>
                          <a:latin typeface="Arial"/>
                        </a:rPr>
                        <a:t>Alfredo → Dave Richards → Meghan Frank</a:t>
                      </a:r>
                    </a:p>
                  </a:txBody>
                  <a:tcPr anchor="ctr">
                    <a:solidFill>
                      <a:srgbClr val="FFFFFF"/>
                    </a:solidFill>
                  </a:tcPr>
                </a:tc>
                <a:tc>
                  <a:txBody>
                    <a:bodyPr/>
                    <a:lstStyle/>
                    <a:p>
                      <a:pPr algn="l"/>
                      <a:r>
                        <a:rPr sz="900" b="0">
                          <a:solidFill>
                            <a:srgbClr val="000000"/>
                          </a:solidFill>
                          <a:latin typeface="Arial"/>
                        </a:rPr>
                        <a:t>Richards has direct email ties to Frank; active relationship.</a:t>
                      </a:r>
                    </a:p>
                  </a:txBody>
                  <a:tcPr anchor="ctr">
                    <a:solidFill>
                      <a:srgbClr val="FFFFFF"/>
                    </a:solidFill>
                  </a:tcPr>
                </a:tc>
                <a:tc>
                  <a:txBody>
                    <a:bodyPr/>
                    <a:lstStyle/>
                    <a:p>
                      <a:pPr algn="l"/>
                      <a:r>
                        <a:rPr sz="900" b="0">
                          <a:solidFill>
                            <a:srgbClr val="0A800A"/>
                          </a:solidFill>
                          <a:latin typeface="Arial"/>
                        </a:rPr>
                        <a:t>🟢 Warm</a:t>
                      </a:r>
                    </a:p>
                  </a:txBody>
                  <a:tcPr anchor="ctr">
                    <a:solidFill>
                      <a:srgbClr val="FFFFFF"/>
                    </a:solidFill>
                  </a:tcPr>
                </a:tc>
              </a:tr>
              <a:tr h="533400">
                <a:tc>
                  <a:txBody>
                    <a:bodyPr/>
                    <a:lstStyle/>
                    <a:p>
                      <a:pPr algn="l"/>
                      <a:r>
                        <a:rPr sz="900" b="1">
                          <a:solidFill>
                            <a:srgbClr val="000000"/>
                          </a:solidFill>
                          <a:latin typeface="Arial"/>
                        </a:rPr>
                        <a:t>Path 3</a:t>
                      </a:r>
                    </a:p>
                  </a:txBody>
                  <a:tcPr anchor="ctr">
                    <a:solidFill>
                      <a:srgbClr val="F5F2EB"/>
                    </a:solidFill>
                  </a:tcPr>
                </a:tc>
                <a:tc>
                  <a:txBody>
                    <a:bodyPr/>
                    <a:lstStyle/>
                    <a:p>
                      <a:pPr algn="l"/>
                      <a:r>
                        <a:rPr sz="900" b="0">
                          <a:solidFill>
                            <a:srgbClr val="000000"/>
                          </a:solidFill>
                          <a:latin typeface="Arial"/>
                        </a:rPr>
                        <a:t>Alfredo → Ken Prince → Meghan Frank</a:t>
                      </a:r>
                    </a:p>
                  </a:txBody>
                  <a:tcPr anchor="ctr">
                    <a:solidFill>
                      <a:srgbClr val="F5F2EB"/>
                    </a:solidFill>
                  </a:tcPr>
                </a:tc>
                <a:tc>
                  <a:txBody>
                    <a:bodyPr/>
                    <a:lstStyle/>
                    <a:p>
                      <a:pPr algn="l"/>
                      <a:r>
                        <a:rPr sz="900" b="0">
                          <a:solidFill>
                            <a:srgbClr val="000000"/>
                          </a:solidFill>
                          <a:latin typeface="Arial"/>
                        </a:rPr>
                        <a:t>Prince has direct Advent-to-Frank email tie.</a:t>
                      </a:r>
                    </a:p>
                  </a:txBody>
                  <a:tcPr anchor="ctr">
                    <a:solidFill>
                      <a:srgbClr val="F5F2EB"/>
                    </a:solidFill>
                  </a:tcPr>
                </a:tc>
                <a:tc>
                  <a:txBody>
                    <a:bodyPr/>
                    <a:lstStyle/>
                    <a:p>
                      <a:pPr algn="l"/>
                      <a:r>
                        <a:rPr sz="900" b="0">
                          <a:solidFill>
                            <a:srgbClr val="0A800A"/>
                          </a:solidFill>
                          <a:latin typeface="Arial"/>
                        </a:rPr>
                        <a:t>🟢 Warm</a:t>
                      </a:r>
                    </a:p>
                  </a:txBody>
                  <a:tcPr anchor="ctr">
                    <a:solidFill>
                      <a:srgbClr val="F5F2EB"/>
                    </a:solidFill>
                  </a:tcPr>
                </a:tc>
              </a:tr>
              <a:tr h="533400">
                <a:tc>
                  <a:txBody>
                    <a:bodyPr/>
                    <a:lstStyle/>
                    <a:p>
                      <a:pPr algn="l"/>
                      <a:r>
                        <a:rPr sz="900" b="1">
                          <a:solidFill>
                            <a:srgbClr val="000000"/>
                          </a:solidFill>
                          <a:latin typeface="Arial"/>
                        </a:rPr>
                        <a:t>Path 4</a:t>
                      </a:r>
                    </a:p>
                  </a:txBody>
                  <a:tcPr anchor="ctr">
                    <a:solidFill>
                      <a:srgbClr val="FFFFFF"/>
                    </a:solidFill>
                  </a:tcPr>
                </a:tc>
                <a:tc>
                  <a:txBody>
                    <a:bodyPr/>
                    <a:lstStyle/>
                    <a:p>
                      <a:pPr algn="l"/>
                      <a:r>
                        <a:rPr sz="900" b="0">
                          <a:solidFill>
                            <a:srgbClr val="000000"/>
                          </a:solidFill>
                          <a:latin typeface="Arial"/>
                        </a:rPr>
                        <a:t>Alfredo → Tricia Glynn → Meghan Frank</a:t>
                      </a:r>
                    </a:p>
                  </a:txBody>
                  <a:tcPr anchor="ctr">
                    <a:solidFill>
                      <a:srgbClr val="FFFFFF"/>
                    </a:solidFill>
                  </a:tcPr>
                </a:tc>
                <a:tc>
                  <a:txBody>
                    <a:bodyPr/>
                    <a:lstStyle/>
                    <a:p>
                      <a:pPr algn="l"/>
                      <a:r>
                        <a:rPr sz="900" b="0">
                          <a:solidFill>
                            <a:srgbClr val="000000"/>
                          </a:solidFill>
                          <a:latin typeface="Arial"/>
                        </a:rPr>
                        <a:t>Glynn (former LULU board) has email ties to Frank.</a:t>
                      </a:r>
                    </a:p>
                  </a:txBody>
                  <a:tcPr anchor="ctr">
                    <a:solidFill>
                      <a:srgbClr val="FFFFFF"/>
                    </a:solidFill>
                  </a:tcPr>
                </a:tc>
                <a:tc>
                  <a:txBody>
                    <a:bodyPr/>
                    <a:lstStyle/>
                    <a:p>
                      <a:pPr algn="l"/>
                      <a:r>
                        <a:rPr sz="900" b="0">
                          <a:solidFill>
                            <a:srgbClr val="0A800A"/>
                          </a:solidFill>
                          <a:latin typeface="Arial"/>
                        </a:rPr>
                        <a:t>🟢 Warm</a:t>
                      </a:r>
                    </a:p>
                  </a:txBody>
                  <a:tcPr anchor="ctr">
                    <a:solidFill>
                      <a:srgbClr val="FFFFFF"/>
                    </a:solidFill>
                  </a:tcPr>
                </a:tc>
              </a:tr>
              <a:tr h="533400">
                <a:tc>
                  <a:txBody>
                    <a:bodyPr/>
                    <a:lstStyle/>
                    <a:p>
                      <a:pPr algn="l"/>
                      <a:r>
                        <a:rPr sz="900" b="1">
                          <a:solidFill>
                            <a:srgbClr val="000000"/>
                          </a:solidFill>
                          <a:latin typeface="Arial"/>
                        </a:rPr>
                        <a:t>Path 5</a:t>
                      </a:r>
                    </a:p>
                  </a:txBody>
                  <a:tcPr anchor="ctr">
                    <a:solidFill>
                      <a:srgbClr val="F5F2EB"/>
                    </a:solidFill>
                  </a:tcPr>
                </a:tc>
                <a:tc>
                  <a:txBody>
                    <a:bodyPr/>
                    <a:lstStyle/>
                    <a:p>
                      <a:pPr algn="l"/>
                      <a:r>
                        <a:rPr sz="900" b="0">
                          <a:solidFill>
                            <a:srgbClr val="000000"/>
                          </a:solidFill>
                          <a:latin typeface="Arial"/>
                        </a:rPr>
                        <a:t>Alfredo → Michael Solomon → Meghan Frank</a:t>
                      </a:r>
                    </a:p>
                  </a:txBody>
                  <a:tcPr anchor="ctr">
                    <a:solidFill>
                      <a:srgbClr val="F5F2EB"/>
                    </a:solidFill>
                  </a:tcPr>
                </a:tc>
                <a:tc>
                  <a:txBody>
                    <a:bodyPr/>
                    <a:lstStyle/>
                    <a:p>
                      <a:pPr algn="l"/>
                      <a:r>
                        <a:rPr sz="900" b="0">
                          <a:solidFill>
                            <a:srgbClr val="000000"/>
                          </a:solidFill>
                          <a:latin typeface="Arial"/>
                        </a:rPr>
                        <a:t>Solomon has direct email connectivity.</a:t>
                      </a:r>
                    </a:p>
                  </a:txBody>
                  <a:tcPr anchor="ctr">
                    <a:solidFill>
                      <a:srgbClr val="F5F2EB"/>
                    </a:solidFill>
                  </a:tcPr>
                </a:tc>
                <a:tc>
                  <a:txBody>
                    <a:bodyPr/>
                    <a:lstStyle/>
                    <a:p>
                      <a:pPr algn="l"/>
                      <a:r>
                        <a:rPr sz="900" b="0">
                          <a:solidFill>
                            <a:srgbClr val="0A800A"/>
                          </a:solidFill>
                          <a:latin typeface="Arial"/>
                        </a:rPr>
                        <a:t>🟢 Warm</a:t>
                      </a:r>
                    </a:p>
                  </a:txBody>
                  <a:tcPr anchor="ctr">
                    <a:solidFill>
                      <a:srgbClr val="F5F2EB"/>
                    </a:solidFill>
                  </a:tcPr>
                </a:tc>
              </a:tr>
            </a:tbl>
          </a:graphicData>
        </a:graphic>
      </p:graphicFrame>
      <p:sp>
        <p:nvSpPr>
          <p:cNvPr id="8" name="TextBox 7"/>
          <p:cNvSpPr txBox="1"/>
          <p:nvPr/>
        </p:nvSpPr>
        <p:spPr>
          <a:xfrm>
            <a:off x="457200" y="4389120"/>
            <a:ext cx="10972800" cy="1645920"/>
          </a:xfrm>
          <a:prstGeom prst="rect">
            <a:avLst/>
          </a:prstGeom>
          <a:noFill/>
        </p:spPr>
        <p:txBody>
          <a:bodyPr wrap="square">
            <a:spAutoFit/>
          </a:bodyPr>
          <a:lstStyle/>
          <a:p>
            <a:r>
              <a:rPr sz="1100" b="1">
                <a:solidFill>
                  <a:srgbClr val="022479"/>
                </a:solidFill>
                <a:latin typeface="Arial"/>
              </a:rPr>
              <a:t>Recommendation: </a:t>
            </a:r>
            <a:r>
              <a:rPr sz="1100" b="0">
                <a:solidFill>
                  <a:srgbClr val="000000"/>
                </a:solidFill>
                <a:latin typeface="Arial"/>
              </a:rPr>
              <a:t>David Mussafer is the strongest first-hop contact. As Lead Independent Director of Lululemon and Advent's Chairman, he can provide a direct personal introduction to Meghan Frank. All five paths are warm with 2025 email activity.</a:t>
            </a:r>
          </a:p>
          <a:p>
            <a:pPr>
              <a:spcBef>
                <a:spcPts val="800"/>
              </a:spcBef>
            </a:pPr>
            <a:r>
              <a:rPr sz="1000" b="1">
                <a:solidFill>
                  <a:srgbClr val="999893"/>
                </a:solidFill>
                <a:latin typeface="Arial"/>
              </a:rPr>
              <a:t>Profile: </a:t>
            </a:r>
            <a:r>
              <a:rPr sz="1000" b="0">
                <a:solidFill>
                  <a:srgbClr val="999893"/>
                </a:solidFill>
                <a:latin typeface="Arial"/>
              </a:rPr>
              <a:t>CFO since Nov 2020 (promoted from SVP FP&amp;A). Named interim Co-CEO Feb 2026 after Calvin McDonald's departure. Joined Lululemon 2016. APN email volume: 418 total (207 from, 211 to Advent contacts).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pic>
        <p:nvPicPr>
          <p:cNvPr id="2" name="Picture 1" descr="advent-logo-black.jpg"/>
          <p:cNvPicPr>
            <a:picLocks noChangeAspect="1"/>
          </p:cNvPicPr>
          <p:nvPr/>
        </p:nvPicPr>
        <p:blipFill>
          <a:blip r:embed="rId2"/>
          <a:stretch>
            <a:fillRect/>
          </a:stretch>
        </p:blipFill>
        <p:spPr>
          <a:xfrm>
            <a:off x="384048" y="6446520"/>
            <a:ext cx="941958" cy="228600"/>
          </a:xfrm>
          <a:prstGeom prst="rect">
            <a:avLst/>
          </a:prstGeom>
        </p:spPr>
      </p:pic>
      <p:sp>
        <p:nvSpPr>
          <p:cNvPr id="3" name="Rectangle 2"/>
          <p:cNvSpPr/>
          <p:nvPr/>
        </p:nvSpPr>
        <p:spPr>
          <a:xfrm>
            <a:off x="384048" y="6355080"/>
            <a:ext cx="11430000" cy="9525"/>
          </a:xfrm>
          <a:prstGeom prst="rect">
            <a:avLst/>
          </a:prstGeom>
          <a:solidFill>
            <a:srgbClr val="E5E5D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1155680" y="6446520"/>
            <a:ext cx="731520" cy="274320"/>
          </a:xfrm>
          <a:prstGeom prst="rect">
            <a:avLst/>
          </a:prstGeom>
          <a:noFill/>
        </p:spPr>
        <p:txBody>
          <a:bodyPr wrap="none">
            <a:spAutoFit/>
          </a:bodyPr>
          <a:lstStyle/>
          <a:p>
            <a:pPr algn="r">
              <a:defRPr sz="800">
                <a:solidFill>
                  <a:srgbClr val="999893"/>
                </a:solidFill>
              </a:defRPr>
            </a:pPr>
            <a:r>
              <a:t>5</a:t>
            </a:r>
          </a:p>
        </p:txBody>
      </p:sp>
      <p:sp>
        <p:nvSpPr>
          <p:cNvPr id="5" name="TextBox 4"/>
          <p:cNvSpPr txBox="1"/>
          <p:nvPr/>
        </p:nvSpPr>
        <p:spPr>
          <a:xfrm>
            <a:off x="384048" y="274320"/>
            <a:ext cx="9144000" cy="457200"/>
          </a:xfrm>
          <a:prstGeom prst="rect">
            <a:avLst/>
          </a:prstGeom>
          <a:noFill/>
        </p:spPr>
        <p:txBody>
          <a:bodyPr wrap="square">
            <a:spAutoFit/>
          </a:bodyPr>
          <a:lstStyle/>
          <a:p>
            <a:pPr algn="l">
              <a:defRPr sz="1800" b="1">
                <a:solidFill>
                  <a:srgbClr val="022479"/>
                </a:solidFill>
                <a:latin typeface="Arial"/>
              </a:defRPr>
            </a:pPr>
            <a:r>
              <a:t>Marti Morfitt — Executive Chair of the board</a:t>
            </a:r>
          </a:p>
        </p:txBody>
      </p:sp>
      <p:sp>
        <p:nvSpPr>
          <p:cNvPr id="6" name="Rectangle 5"/>
          <p:cNvSpPr/>
          <p:nvPr/>
        </p:nvSpPr>
        <p:spPr>
          <a:xfrm>
            <a:off x="384048" y="640080"/>
            <a:ext cx="11430000" cy="25400"/>
          </a:xfrm>
          <a:prstGeom prst="rect">
            <a:avLst/>
          </a:prstGeom>
          <a:solidFill>
            <a:srgbClr val="0038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7" name="Table 6"/>
          <p:cNvGraphicFramePr>
            <a:graphicFrameLocks noGrp="1"/>
          </p:cNvGraphicFramePr>
          <p:nvPr/>
        </p:nvGraphicFramePr>
        <p:xfrm>
          <a:off x="384048" y="822960"/>
          <a:ext cx="11430000" cy="2286000"/>
        </p:xfrm>
        <a:graphic>
          <a:graphicData uri="http://schemas.openxmlformats.org/drawingml/2006/table">
            <a:tbl>
              <a:tblPr firstRow="1" bandRow="1">
                <a:tableStyleId>{5C22544A-7EE6-4342-B048-85BDC9FD1C3A}</a:tableStyleId>
              </a:tblPr>
              <a:tblGrid>
                <a:gridCol w="1371600"/>
                <a:gridCol w="3200400"/>
                <a:gridCol w="5303520"/>
                <a:gridCol w="1554480"/>
              </a:tblGrid>
              <a:tr h="571500">
                <a:tc>
                  <a:txBody>
                    <a:bodyPr/>
                    <a:lstStyle/>
                    <a:p>
                      <a:pPr algn="l"/>
                      <a:r>
                        <a:rPr sz="900" b="1">
                          <a:solidFill>
                            <a:srgbClr val="FFFFFF"/>
                          </a:solidFill>
                          <a:latin typeface="Arial"/>
                        </a:rPr>
                        <a:t>Rank</a:t>
                      </a:r>
                    </a:p>
                  </a:txBody>
                  <a:tcPr anchor="ctr">
                    <a:solidFill>
                      <a:srgbClr val="022479"/>
                    </a:solidFill>
                  </a:tcPr>
                </a:tc>
                <a:tc>
                  <a:txBody>
                    <a:bodyPr/>
                    <a:lstStyle/>
                    <a:p>
                      <a:pPr algn="l"/>
                      <a:r>
                        <a:rPr sz="900" b="1">
                          <a:solidFill>
                            <a:srgbClr val="FFFFFF"/>
                          </a:solidFill>
                          <a:latin typeface="Arial"/>
                        </a:rPr>
                        <a:t>Path</a:t>
                      </a:r>
                    </a:p>
                  </a:txBody>
                  <a:tcPr anchor="ctr">
                    <a:solidFill>
                      <a:srgbClr val="022479"/>
                    </a:solidFill>
                  </a:tcPr>
                </a:tc>
                <a:tc>
                  <a:txBody>
                    <a:bodyPr/>
                    <a:lstStyle/>
                    <a:p>
                      <a:pPr algn="l"/>
                      <a:r>
                        <a:rPr sz="900" b="1">
                          <a:solidFill>
                            <a:srgbClr val="FFFFFF"/>
                          </a:solidFill>
                          <a:latin typeface="Arial"/>
                        </a:rPr>
                        <a:t>Rationale</a:t>
                      </a:r>
                    </a:p>
                  </a:txBody>
                  <a:tcPr anchor="ctr">
                    <a:solidFill>
                      <a:srgbClr val="022479"/>
                    </a:solidFill>
                  </a:tcPr>
                </a:tc>
                <a:tc>
                  <a:txBody>
                    <a:bodyPr/>
                    <a:lstStyle/>
                    <a:p>
                      <a:pPr algn="l"/>
                      <a:r>
                        <a:rPr sz="900" b="1">
                          <a:solidFill>
                            <a:srgbClr val="FFFFFF"/>
                          </a:solidFill>
                          <a:latin typeface="Arial"/>
                        </a:rPr>
                        <a:t>Warmth</a:t>
                      </a:r>
                    </a:p>
                  </a:txBody>
                  <a:tcPr anchor="ctr">
                    <a:solidFill>
                      <a:srgbClr val="022479"/>
                    </a:solidFill>
                  </a:tcPr>
                </a:tc>
              </a:tr>
              <a:tr h="571500">
                <a:tc>
                  <a:txBody>
                    <a:bodyPr/>
                    <a:lstStyle/>
                    <a:p>
                      <a:pPr algn="l"/>
                      <a:r>
                        <a:rPr sz="900" b="1">
                          <a:solidFill>
                            <a:srgbClr val="000000"/>
                          </a:solidFill>
                          <a:latin typeface="Arial"/>
                        </a:rPr>
                        <a:t>Path 1 (Strongest)</a:t>
                      </a:r>
                    </a:p>
                  </a:txBody>
                  <a:tcPr anchor="ctr">
                    <a:solidFill>
                      <a:srgbClr val="F5F2EB"/>
                    </a:solidFill>
                  </a:tcPr>
                </a:tc>
                <a:tc>
                  <a:txBody>
                    <a:bodyPr/>
                    <a:lstStyle/>
                    <a:p>
                      <a:pPr algn="l"/>
                      <a:r>
                        <a:rPr sz="900" b="0">
                          <a:solidFill>
                            <a:srgbClr val="000000"/>
                          </a:solidFill>
                          <a:latin typeface="Arial"/>
                        </a:rPr>
                        <a:t>Alfredo → David Mussafer → Marti Morfitt</a:t>
                      </a:r>
                    </a:p>
                  </a:txBody>
                  <a:tcPr anchor="ctr">
                    <a:solidFill>
                      <a:srgbClr val="F5F2EB"/>
                    </a:solidFill>
                  </a:tcPr>
                </a:tc>
                <a:tc>
                  <a:txBody>
                    <a:bodyPr/>
                    <a:lstStyle/>
                    <a:p>
                      <a:pPr algn="l"/>
                      <a:r>
                        <a:rPr sz="900" b="0">
                          <a:solidFill>
                            <a:srgbClr val="000000"/>
                          </a:solidFill>
                          <a:latin typeface="Arial"/>
                        </a:rPr>
                        <a:t>Mussafer and Morfitt are fellow board members. 2,299 total emails, last contact 2025. Very deep relationship.</a:t>
                      </a:r>
                    </a:p>
                  </a:txBody>
                  <a:tcPr anchor="ctr">
                    <a:solidFill>
                      <a:srgbClr val="F5F2EB"/>
                    </a:solidFill>
                  </a:tcPr>
                </a:tc>
                <a:tc>
                  <a:txBody>
                    <a:bodyPr/>
                    <a:lstStyle/>
                    <a:p>
                      <a:pPr algn="l"/>
                      <a:r>
                        <a:rPr sz="900" b="0">
                          <a:solidFill>
                            <a:srgbClr val="0A800A"/>
                          </a:solidFill>
                          <a:latin typeface="Arial"/>
                        </a:rPr>
                        <a:t>🟢 Warm</a:t>
                      </a:r>
                    </a:p>
                  </a:txBody>
                  <a:tcPr anchor="ctr">
                    <a:solidFill>
                      <a:srgbClr val="F5F2EB"/>
                    </a:solidFill>
                  </a:tcPr>
                </a:tc>
              </a:tr>
              <a:tr h="571500">
                <a:tc>
                  <a:txBody>
                    <a:bodyPr/>
                    <a:lstStyle/>
                    <a:p>
                      <a:pPr algn="l"/>
                      <a:r>
                        <a:rPr sz="900" b="1">
                          <a:solidFill>
                            <a:srgbClr val="000000"/>
                          </a:solidFill>
                          <a:latin typeface="Arial"/>
                        </a:rPr>
                        <a:t>Path 2</a:t>
                      </a:r>
                    </a:p>
                  </a:txBody>
                  <a:tcPr anchor="ctr">
                    <a:solidFill>
                      <a:srgbClr val="FFFFFF"/>
                    </a:solidFill>
                  </a:tcPr>
                </a:tc>
                <a:tc>
                  <a:txBody>
                    <a:bodyPr/>
                    <a:lstStyle/>
                    <a:p>
                      <a:pPr algn="l"/>
                      <a:r>
                        <a:rPr sz="900" b="0">
                          <a:solidFill>
                            <a:srgbClr val="000000"/>
                          </a:solidFill>
                          <a:latin typeface="Arial"/>
                        </a:rPr>
                        <a:t>Alfredo → Tricia Glynn → Marti Morfitt</a:t>
                      </a:r>
                    </a:p>
                  </a:txBody>
                  <a:tcPr anchor="ctr">
                    <a:solidFill>
                      <a:srgbClr val="FFFFFF"/>
                    </a:solidFill>
                  </a:tcPr>
                </a:tc>
                <a:tc>
                  <a:txBody>
                    <a:bodyPr/>
                    <a:lstStyle/>
                    <a:p>
                      <a:pPr algn="l"/>
                      <a:r>
                        <a:rPr sz="900" b="0">
                          <a:solidFill>
                            <a:srgbClr val="000000"/>
                          </a:solidFill>
                          <a:latin typeface="Arial"/>
                        </a:rPr>
                        <a:t>Glynn and Morfitt overlapped on the board (2017–2021). Morfitt has been a director since 2008.</a:t>
                      </a:r>
                    </a:p>
                  </a:txBody>
                  <a:tcPr anchor="ctr">
                    <a:solidFill>
                      <a:srgbClr val="FFFFFF"/>
                    </a:solidFill>
                  </a:tcPr>
                </a:tc>
                <a:tc>
                  <a:txBody>
                    <a:bodyPr/>
                    <a:lstStyle/>
                    <a:p>
                      <a:pPr algn="l"/>
                      <a:r>
                        <a:rPr sz="900" b="0">
                          <a:solidFill>
                            <a:srgbClr val="0A800A"/>
                          </a:solidFill>
                          <a:latin typeface="Arial"/>
                        </a:rPr>
                        <a:t>🟢 Warm</a:t>
                      </a:r>
                    </a:p>
                  </a:txBody>
                  <a:tcPr anchor="ctr">
                    <a:solidFill>
                      <a:srgbClr val="FFFFFF"/>
                    </a:solidFill>
                  </a:tcPr>
                </a:tc>
              </a:tr>
              <a:tr h="571500">
                <a:tc>
                  <a:txBody>
                    <a:bodyPr/>
                    <a:lstStyle/>
                    <a:p>
                      <a:pPr algn="l"/>
                      <a:r>
                        <a:rPr sz="900" b="1">
                          <a:solidFill>
                            <a:srgbClr val="000000"/>
                          </a:solidFill>
                          <a:latin typeface="Arial"/>
                        </a:rPr>
                        <a:t>Path 3</a:t>
                      </a:r>
                    </a:p>
                  </a:txBody>
                  <a:tcPr anchor="ctr">
                    <a:solidFill>
                      <a:srgbClr val="F5F2EB"/>
                    </a:solidFill>
                  </a:tcPr>
                </a:tc>
                <a:tc>
                  <a:txBody>
                    <a:bodyPr/>
                    <a:lstStyle/>
                    <a:p>
                      <a:pPr algn="l"/>
                      <a:r>
                        <a:rPr sz="900" b="0">
                          <a:solidFill>
                            <a:srgbClr val="000000"/>
                          </a:solidFill>
                          <a:latin typeface="Arial"/>
                        </a:rPr>
                        <a:t>Alfredo → David Paresky → Marti Morfitt</a:t>
                      </a:r>
                    </a:p>
                  </a:txBody>
                  <a:tcPr anchor="ctr">
                    <a:solidFill>
                      <a:srgbClr val="F5F2EB"/>
                    </a:solidFill>
                  </a:tcPr>
                </a:tc>
                <a:tc>
                  <a:txBody>
                    <a:bodyPr/>
                    <a:lstStyle/>
                    <a:p>
                      <a:pPr algn="l"/>
                      <a:r>
                        <a:rPr sz="900" b="0">
                          <a:solidFill>
                            <a:srgbClr val="000000"/>
                          </a:solidFill>
                          <a:latin typeface="Arial"/>
                        </a:rPr>
                        <a:t>Paresky has direct email tie to Morfitt.</a:t>
                      </a:r>
                    </a:p>
                  </a:txBody>
                  <a:tcPr anchor="ctr">
                    <a:solidFill>
                      <a:srgbClr val="F5F2EB"/>
                    </a:solidFill>
                  </a:tcPr>
                </a:tc>
                <a:tc>
                  <a:txBody>
                    <a:bodyPr/>
                    <a:lstStyle/>
                    <a:p>
                      <a:pPr algn="l"/>
                      <a:r>
                        <a:rPr sz="900" b="0">
                          <a:solidFill>
                            <a:srgbClr val="0A800A"/>
                          </a:solidFill>
                          <a:latin typeface="Arial"/>
                        </a:rPr>
                        <a:t>🟢 Warm</a:t>
                      </a:r>
                    </a:p>
                  </a:txBody>
                  <a:tcPr anchor="ctr">
                    <a:solidFill>
                      <a:srgbClr val="F5F2EB"/>
                    </a:solidFill>
                  </a:tcPr>
                </a:tc>
              </a:tr>
            </a:tbl>
          </a:graphicData>
        </a:graphic>
      </p:graphicFrame>
      <p:sp>
        <p:nvSpPr>
          <p:cNvPr id="8" name="TextBox 7"/>
          <p:cNvSpPr txBox="1"/>
          <p:nvPr/>
        </p:nvSpPr>
        <p:spPr>
          <a:xfrm>
            <a:off x="457200" y="3474720"/>
            <a:ext cx="10972800" cy="1828800"/>
          </a:xfrm>
          <a:prstGeom prst="rect">
            <a:avLst/>
          </a:prstGeom>
          <a:noFill/>
        </p:spPr>
        <p:txBody>
          <a:bodyPr wrap="square">
            <a:spAutoFit/>
          </a:bodyPr>
          <a:lstStyle/>
          <a:p>
            <a:r>
              <a:rPr sz="1100" b="1">
                <a:solidFill>
                  <a:srgbClr val="022479"/>
                </a:solidFill>
                <a:latin typeface="Arial"/>
              </a:rPr>
              <a:t>Recommendation: </a:t>
            </a:r>
            <a:r>
              <a:rPr sz="1100" b="0">
                <a:solidFill>
                  <a:srgbClr val="000000"/>
                </a:solidFill>
                <a:latin typeface="Arial"/>
              </a:rPr>
              <a:t>David Mussafer is the obvious first-hop — he and Morfitt are both Lululemon board members with 2,299 emails exchanged. This is one of the strongest paths in the entire mapping.</a:t>
            </a:r>
          </a:p>
          <a:p>
            <a:pPr>
              <a:spcBef>
                <a:spcPts val="800"/>
              </a:spcBef>
            </a:pPr>
            <a:r>
              <a:rPr sz="1000" b="1">
                <a:solidFill>
                  <a:srgbClr val="999893"/>
                </a:solidFill>
                <a:latin typeface="Arial"/>
              </a:rPr>
              <a:t>Profile: </a:t>
            </a:r>
            <a:r>
              <a:rPr sz="1000" b="0">
                <a:solidFill>
                  <a:srgbClr val="999893"/>
                </a:solidFill>
                <a:latin typeface="Arial"/>
              </a:rPr>
              <a:t>Independent Chairman since Mar 2022 (director since Dec 2008). Expanded to Executive Chair role after McDonald's departure in Feb 2026. Serves as key governance figure during CEO transition. APN email volume: 2,299 total.</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pic>
        <p:nvPicPr>
          <p:cNvPr id="2" name="Picture 1" descr="advent-logo-black.jpg"/>
          <p:cNvPicPr>
            <a:picLocks noChangeAspect="1"/>
          </p:cNvPicPr>
          <p:nvPr/>
        </p:nvPicPr>
        <p:blipFill>
          <a:blip r:embed="rId2"/>
          <a:stretch>
            <a:fillRect/>
          </a:stretch>
        </p:blipFill>
        <p:spPr>
          <a:xfrm>
            <a:off x="384048" y="6446520"/>
            <a:ext cx="941958" cy="228600"/>
          </a:xfrm>
          <a:prstGeom prst="rect">
            <a:avLst/>
          </a:prstGeom>
        </p:spPr>
      </p:pic>
      <p:sp>
        <p:nvSpPr>
          <p:cNvPr id="3" name="Rectangle 2"/>
          <p:cNvSpPr/>
          <p:nvPr/>
        </p:nvSpPr>
        <p:spPr>
          <a:xfrm>
            <a:off x="384048" y="6355080"/>
            <a:ext cx="11430000" cy="9525"/>
          </a:xfrm>
          <a:prstGeom prst="rect">
            <a:avLst/>
          </a:prstGeom>
          <a:solidFill>
            <a:srgbClr val="E5E5D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1155680" y="6446520"/>
            <a:ext cx="731520" cy="274320"/>
          </a:xfrm>
          <a:prstGeom prst="rect">
            <a:avLst/>
          </a:prstGeom>
          <a:noFill/>
        </p:spPr>
        <p:txBody>
          <a:bodyPr wrap="none">
            <a:spAutoFit/>
          </a:bodyPr>
          <a:lstStyle/>
          <a:p>
            <a:pPr algn="r">
              <a:defRPr sz="800">
                <a:solidFill>
                  <a:srgbClr val="999893"/>
                </a:solidFill>
              </a:defRPr>
            </a:pPr>
            <a:r>
              <a:t>6</a:t>
            </a:r>
          </a:p>
        </p:txBody>
      </p:sp>
      <p:sp>
        <p:nvSpPr>
          <p:cNvPr id="5" name="TextBox 4"/>
          <p:cNvSpPr txBox="1"/>
          <p:nvPr/>
        </p:nvSpPr>
        <p:spPr>
          <a:xfrm>
            <a:off x="384048" y="274320"/>
            <a:ext cx="9144000" cy="457200"/>
          </a:xfrm>
          <a:prstGeom prst="rect">
            <a:avLst/>
          </a:prstGeom>
          <a:noFill/>
        </p:spPr>
        <p:txBody>
          <a:bodyPr wrap="square">
            <a:spAutoFit/>
          </a:bodyPr>
          <a:lstStyle/>
          <a:p>
            <a:pPr algn="l">
              <a:defRPr sz="1800" b="1">
                <a:solidFill>
                  <a:srgbClr val="022479"/>
                </a:solidFill>
                <a:latin typeface="Arial"/>
              </a:defRPr>
            </a:pPr>
            <a:r>
              <a:t>Heidi O'Neill — Incoming CEO (starting Sept 2026)</a:t>
            </a:r>
          </a:p>
        </p:txBody>
      </p:sp>
      <p:sp>
        <p:nvSpPr>
          <p:cNvPr id="6" name="Rectangle 5"/>
          <p:cNvSpPr/>
          <p:nvPr/>
        </p:nvSpPr>
        <p:spPr>
          <a:xfrm>
            <a:off x="384048" y="640080"/>
            <a:ext cx="11430000" cy="25400"/>
          </a:xfrm>
          <a:prstGeom prst="rect">
            <a:avLst/>
          </a:prstGeom>
          <a:solidFill>
            <a:srgbClr val="0038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7" name="Table 6"/>
          <p:cNvGraphicFramePr>
            <a:graphicFrameLocks noGrp="1"/>
          </p:cNvGraphicFramePr>
          <p:nvPr/>
        </p:nvGraphicFramePr>
        <p:xfrm>
          <a:off x="384048" y="822960"/>
          <a:ext cx="11430000" cy="2286000"/>
        </p:xfrm>
        <a:graphic>
          <a:graphicData uri="http://schemas.openxmlformats.org/drawingml/2006/table">
            <a:tbl>
              <a:tblPr firstRow="1" bandRow="1">
                <a:tableStyleId>{5C22544A-7EE6-4342-B048-85BDC9FD1C3A}</a:tableStyleId>
              </a:tblPr>
              <a:tblGrid>
                <a:gridCol w="1371600"/>
                <a:gridCol w="3200400"/>
                <a:gridCol w="5303520"/>
                <a:gridCol w="1554480"/>
              </a:tblGrid>
              <a:tr h="571500">
                <a:tc>
                  <a:txBody>
                    <a:bodyPr/>
                    <a:lstStyle/>
                    <a:p>
                      <a:pPr algn="l"/>
                      <a:r>
                        <a:rPr sz="900" b="1">
                          <a:solidFill>
                            <a:srgbClr val="FFFFFF"/>
                          </a:solidFill>
                          <a:latin typeface="Arial"/>
                        </a:rPr>
                        <a:t>Rank</a:t>
                      </a:r>
                    </a:p>
                  </a:txBody>
                  <a:tcPr anchor="ctr">
                    <a:solidFill>
                      <a:srgbClr val="022479"/>
                    </a:solidFill>
                  </a:tcPr>
                </a:tc>
                <a:tc>
                  <a:txBody>
                    <a:bodyPr/>
                    <a:lstStyle/>
                    <a:p>
                      <a:pPr algn="l"/>
                      <a:r>
                        <a:rPr sz="900" b="1">
                          <a:solidFill>
                            <a:srgbClr val="FFFFFF"/>
                          </a:solidFill>
                          <a:latin typeface="Arial"/>
                        </a:rPr>
                        <a:t>Path</a:t>
                      </a:r>
                    </a:p>
                  </a:txBody>
                  <a:tcPr anchor="ctr">
                    <a:solidFill>
                      <a:srgbClr val="022479"/>
                    </a:solidFill>
                  </a:tcPr>
                </a:tc>
                <a:tc>
                  <a:txBody>
                    <a:bodyPr/>
                    <a:lstStyle/>
                    <a:p>
                      <a:pPr algn="l"/>
                      <a:r>
                        <a:rPr sz="900" b="1">
                          <a:solidFill>
                            <a:srgbClr val="FFFFFF"/>
                          </a:solidFill>
                          <a:latin typeface="Arial"/>
                        </a:rPr>
                        <a:t>Rationale</a:t>
                      </a:r>
                    </a:p>
                  </a:txBody>
                  <a:tcPr anchor="ctr">
                    <a:solidFill>
                      <a:srgbClr val="022479"/>
                    </a:solidFill>
                  </a:tcPr>
                </a:tc>
                <a:tc>
                  <a:txBody>
                    <a:bodyPr/>
                    <a:lstStyle/>
                    <a:p>
                      <a:pPr algn="l"/>
                      <a:r>
                        <a:rPr sz="900" b="1">
                          <a:solidFill>
                            <a:srgbClr val="FFFFFF"/>
                          </a:solidFill>
                          <a:latin typeface="Arial"/>
                        </a:rPr>
                        <a:t>Warmth</a:t>
                      </a:r>
                    </a:p>
                  </a:txBody>
                  <a:tcPr anchor="ctr">
                    <a:solidFill>
                      <a:srgbClr val="022479"/>
                    </a:solidFill>
                  </a:tcPr>
                </a:tc>
              </a:tr>
              <a:tr h="571500">
                <a:tc>
                  <a:txBody>
                    <a:bodyPr/>
                    <a:lstStyle/>
                    <a:p>
                      <a:pPr algn="l"/>
                      <a:r>
                        <a:rPr sz="900" b="1">
                          <a:solidFill>
                            <a:srgbClr val="000000"/>
                          </a:solidFill>
                          <a:latin typeface="Arial"/>
                        </a:rPr>
                        <a:t>Path 1 (Best available)</a:t>
                      </a:r>
                    </a:p>
                  </a:txBody>
                  <a:tcPr anchor="ctr">
                    <a:solidFill>
                      <a:srgbClr val="F5F2EB"/>
                    </a:solidFill>
                  </a:tcPr>
                </a:tc>
                <a:tc>
                  <a:txBody>
                    <a:bodyPr/>
                    <a:lstStyle/>
                    <a:p>
                      <a:pPr algn="l"/>
                      <a:r>
                        <a:rPr sz="900" b="0">
                          <a:solidFill>
                            <a:srgbClr val="000000"/>
                          </a:solidFill>
                          <a:latin typeface="Arial"/>
                        </a:rPr>
                        <a:t>Alfredo → David Mussafer → (Board intro) → Heidi O'Neill</a:t>
                      </a:r>
                    </a:p>
                  </a:txBody>
                  <a:tcPr anchor="ctr">
                    <a:solidFill>
                      <a:srgbClr val="F5F2EB"/>
                    </a:solidFill>
                  </a:tcPr>
                </a:tc>
                <a:tc>
                  <a:txBody>
                    <a:bodyPr/>
                    <a:lstStyle/>
                    <a:p>
                      <a:pPr algn="l"/>
                      <a:r>
                        <a:rPr sz="900" b="0">
                          <a:solidFill>
                            <a:srgbClr val="000000"/>
                          </a:solidFill>
                          <a:latin typeface="Arial"/>
                        </a:rPr>
                        <a:t>Mussafer sits on the board that hired O'Neill. Direct personal introduction is expected when she joins. No APN email history yet.</a:t>
                      </a:r>
                    </a:p>
                  </a:txBody>
                  <a:tcPr anchor="ctr">
                    <a:solidFill>
                      <a:srgbClr val="F5F2EB"/>
                    </a:solidFill>
                  </a:tcPr>
                </a:tc>
                <a:tc>
                  <a:txBody>
                    <a:bodyPr/>
                    <a:lstStyle/>
                    <a:p>
                      <a:pPr algn="l"/>
                      <a:r>
                        <a:rPr sz="900" b="0">
                          <a:solidFill>
                            <a:srgbClr val="CC8800"/>
                          </a:solidFill>
                          <a:latin typeface="Arial"/>
                        </a:rPr>
                        <a:t>🟡 Bridge</a:t>
                      </a:r>
                    </a:p>
                  </a:txBody>
                  <a:tcPr anchor="ctr">
                    <a:solidFill>
                      <a:srgbClr val="F5F2EB"/>
                    </a:solidFill>
                  </a:tcPr>
                </a:tc>
              </a:tr>
              <a:tr h="571500">
                <a:tc>
                  <a:txBody>
                    <a:bodyPr/>
                    <a:lstStyle/>
                    <a:p>
                      <a:pPr algn="l"/>
                      <a:r>
                        <a:rPr sz="900" b="1">
                          <a:solidFill>
                            <a:srgbClr val="000000"/>
                          </a:solidFill>
                          <a:latin typeface="Arial"/>
                        </a:rPr>
                        <a:t>Path 2</a:t>
                      </a:r>
                    </a:p>
                  </a:txBody>
                  <a:tcPr anchor="ctr">
                    <a:solidFill>
                      <a:srgbClr val="FFFFFF"/>
                    </a:solidFill>
                  </a:tcPr>
                </a:tc>
                <a:tc>
                  <a:txBody>
                    <a:bodyPr/>
                    <a:lstStyle/>
                    <a:p>
                      <a:pPr algn="l"/>
                      <a:r>
                        <a:rPr sz="900" b="0">
                          <a:solidFill>
                            <a:srgbClr val="000000"/>
                          </a:solidFill>
                          <a:latin typeface="Arial"/>
                        </a:rPr>
                        <a:t>Alfredo → Jon McNeill → Heidi O'Neill</a:t>
                      </a:r>
                    </a:p>
                  </a:txBody>
                  <a:tcPr anchor="ctr">
                    <a:solidFill>
                      <a:srgbClr val="FFFFFF"/>
                    </a:solidFill>
                  </a:tcPr>
                </a:tc>
                <a:tc>
                  <a:txBody>
                    <a:bodyPr/>
                    <a:lstStyle/>
                    <a:p>
                      <a:pPr algn="l"/>
                      <a:r>
                        <a:rPr sz="900" b="0">
                          <a:solidFill>
                            <a:srgbClr val="000000"/>
                          </a:solidFill>
                          <a:latin typeface="Arial"/>
                        </a:rPr>
                        <a:t>McNeill (Advent Advisory Partner, LULU board member since 2016) will be a fellow board member when O'Neill starts. 18,096 emails with Advent.</a:t>
                      </a:r>
                    </a:p>
                  </a:txBody>
                  <a:tcPr anchor="ctr">
                    <a:solidFill>
                      <a:srgbClr val="FFFFFF"/>
                    </a:solidFill>
                  </a:tcPr>
                </a:tc>
                <a:tc>
                  <a:txBody>
                    <a:bodyPr/>
                    <a:lstStyle/>
                    <a:p>
                      <a:pPr algn="l"/>
                      <a:r>
                        <a:rPr sz="900" b="0">
                          <a:solidFill>
                            <a:srgbClr val="CC8800"/>
                          </a:solidFill>
                          <a:latin typeface="Arial"/>
                        </a:rPr>
                        <a:t>🟡 Bridge</a:t>
                      </a:r>
                    </a:p>
                  </a:txBody>
                  <a:tcPr anchor="ctr">
                    <a:solidFill>
                      <a:srgbClr val="FFFFFF"/>
                    </a:solidFill>
                  </a:tcPr>
                </a:tc>
              </a:tr>
              <a:tr h="571500">
                <a:tc>
                  <a:txBody>
                    <a:bodyPr/>
                    <a:lstStyle/>
                    <a:p>
                      <a:pPr algn="l"/>
                      <a:r>
                        <a:rPr sz="900" b="1">
                          <a:solidFill>
                            <a:srgbClr val="000000"/>
                          </a:solidFill>
                          <a:latin typeface="Arial"/>
                        </a:rPr>
                        <a:t>Path 3</a:t>
                      </a:r>
                    </a:p>
                  </a:txBody>
                  <a:tcPr anchor="ctr">
                    <a:solidFill>
                      <a:srgbClr val="F5F2EB"/>
                    </a:solidFill>
                  </a:tcPr>
                </a:tc>
                <a:tc>
                  <a:txBody>
                    <a:bodyPr/>
                    <a:lstStyle/>
                    <a:p>
                      <a:pPr algn="l"/>
                      <a:r>
                        <a:rPr sz="900" b="0">
                          <a:solidFill>
                            <a:srgbClr val="000000"/>
                          </a:solidFill>
                          <a:latin typeface="Arial"/>
                        </a:rPr>
                        <a:t>Alfredo → Tricia Glynn → Nike network → O'Neill</a:t>
                      </a:r>
                    </a:p>
                  </a:txBody>
                  <a:tcPr anchor="ctr">
                    <a:solidFill>
                      <a:srgbClr val="F5F2EB"/>
                    </a:solidFill>
                  </a:tcPr>
                </a:tc>
                <a:tc>
                  <a:txBody>
                    <a:bodyPr/>
                    <a:lstStyle/>
                    <a:p>
                      <a:pPr algn="l"/>
                      <a:r>
                        <a:rPr sz="900" b="0">
                          <a:solidFill>
                            <a:srgbClr val="000000"/>
                          </a:solidFill>
                          <a:latin typeface="Arial"/>
                        </a:rPr>
                        <a:t>Glynn may have Nike-adjacent connections. O'Neill spent 25+ years at Nike (most recently President, Consumer &amp; Brand).</a:t>
                      </a:r>
                    </a:p>
                  </a:txBody>
                  <a:tcPr anchor="ctr">
                    <a:solidFill>
                      <a:srgbClr val="F5F2EB"/>
                    </a:solidFill>
                  </a:tcPr>
                </a:tc>
                <a:tc>
                  <a:txBody>
                    <a:bodyPr/>
                    <a:lstStyle/>
                    <a:p>
                      <a:pPr algn="l"/>
                      <a:r>
                        <a:rPr sz="900" b="0">
                          <a:solidFill>
                            <a:srgbClr val="CC8800"/>
                          </a:solidFill>
                          <a:latin typeface="Arial"/>
                        </a:rPr>
                        <a:t>🟡 Speculative</a:t>
                      </a:r>
                    </a:p>
                  </a:txBody>
                  <a:tcPr anchor="ctr">
                    <a:solidFill>
                      <a:srgbClr val="F5F2EB"/>
                    </a:solidFill>
                  </a:tcPr>
                </a:tc>
              </a:tr>
            </a:tbl>
          </a:graphicData>
        </a:graphic>
      </p:graphicFrame>
      <p:sp>
        <p:nvSpPr>
          <p:cNvPr id="8" name="TextBox 7"/>
          <p:cNvSpPr txBox="1"/>
          <p:nvPr/>
        </p:nvSpPr>
        <p:spPr>
          <a:xfrm>
            <a:off x="457200" y="3474720"/>
            <a:ext cx="10972800" cy="2286000"/>
          </a:xfrm>
          <a:prstGeom prst="rect">
            <a:avLst/>
          </a:prstGeom>
          <a:noFill/>
        </p:spPr>
        <p:txBody>
          <a:bodyPr wrap="square">
            <a:spAutoFit/>
          </a:bodyPr>
          <a:lstStyle/>
          <a:p>
            <a:r>
              <a:rPr sz="1100" b="1">
                <a:solidFill>
                  <a:srgbClr val="022479"/>
                </a:solidFill>
                <a:latin typeface="Arial"/>
              </a:rPr>
              <a:t>Recommendation: </a:t>
            </a:r>
            <a:r>
              <a:rPr sz="1100" b="0">
                <a:solidFill>
                  <a:srgbClr val="000000"/>
                </a:solidFill>
                <a:latin typeface="Arial"/>
              </a:rPr>
              <a:t>No direct APN email path exists to O'Neill today — she hasn't started at Lululemon yet. However, David Mussafer (Lead Independent Director) and Jon McNeill (Advisory Partner &amp; board member) will both have direct personal access to her upon her Sept 2026 start date. Recommend timing outreach for after she joins.</a:t>
            </a:r>
          </a:p>
          <a:p>
            <a:pPr>
              <a:spcBef>
                <a:spcPts val="800"/>
              </a:spcBef>
            </a:pPr>
            <a:r>
              <a:rPr sz="1000" b="1">
                <a:solidFill>
                  <a:srgbClr val="999893"/>
                </a:solidFill>
                <a:latin typeface="Arial"/>
              </a:rPr>
              <a:t>Profile: </a:t>
            </a:r>
            <a:r>
              <a:rPr sz="1000" b="0">
                <a:solidFill>
                  <a:srgbClr val="999893"/>
                </a:solidFill>
                <a:latin typeface="Arial"/>
              </a:rPr>
              <a:t>25+ years at Nike — most recently President, Consumer, Product &amp; Brand. Board seats at Spotify (since 2018) and Hyatt (since 2023). Announced as Lululemon CEO on April 22, 2026, effective September 8, 2026.</a:t>
            </a:r>
          </a:p>
          <a:p>
            <a:pPr>
              <a:spcBef>
                <a:spcPts val="600"/>
              </a:spcBef>
            </a:pPr>
            <a:r>
              <a:rPr sz="1000" b="1">
                <a:solidFill>
                  <a:srgbClr val="C02020"/>
                </a:solidFill>
                <a:latin typeface="Arial"/>
              </a:rPr>
              <a:t>⚠  Next step: </a:t>
            </a:r>
            <a:r>
              <a:rPr sz="1000" b="0">
                <a:solidFill>
                  <a:srgbClr val="C02020"/>
                </a:solidFill>
                <a:latin typeface="Arial"/>
              </a:rPr>
              <a:t>Run APN person-level lookup on Heidi O'Neill via Nike domain (nike.com) to surface any Nike-era Advent email ties.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pic>
        <p:nvPicPr>
          <p:cNvPr id="2" name="Picture 1" descr="advent-logo-black.jpg"/>
          <p:cNvPicPr>
            <a:picLocks noChangeAspect="1"/>
          </p:cNvPicPr>
          <p:nvPr/>
        </p:nvPicPr>
        <p:blipFill>
          <a:blip r:embed="rId2"/>
          <a:stretch>
            <a:fillRect/>
          </a:stretch>
        </p:blipFill>
        <p:spPr>
          <a:xfrm>
            <a:off x="384048" y="6446520"/>
            <a:ext cx="941958" cy="228600"/>
          </a:xfrm>
          <a:prstGeom prst="rect">
            <a:avLst/>
          </a:prstGeom>
        </p:spPr>
      </p:pic>
      <p:sp>
        <p:nvSpPr>
          <p:cNvPr id="3" name="Rectangle 2"/>
          <p:cNvSpPr/>
          <p:nvPr/>
        </p:nvSpPr>
        <p:spPr>
          <a:xfrm>
            <a:off x="384048" y="6355080"/>
            <a:ext cx="11430000" cy="9525"/>
          </a:xfrm>
          <a:prstGeom prst="rect">
            <a:avLst/>
          </a:prstGeom>
          <a:solidFill>
            <a:srgbClr val="E5E5D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1155680" y="6446520"/>
            <a:ext cx="731520" cy="274320"/>
          </a:xfrm>
          <a:prstGeom prst="rect">
            <a:avLst/>
          </a:prstGeom>
          <a:noFill/>
        </p:spPr>
        <p:txBody>
          <a:bodyPr wrap="none">
            <a:spAutoFit/>
          </a:bodyPr>
          <a:lstStyle/>
          <a:p>
            <a:pPr algn="r">
              <a:defRPr sz="800">
                <a:solidFill>
                  <a:srgbClr val="999893"/>
                </a:solidFill>
              </a:defRPr>
            </a:pPr>
            <a:r>
              <a:t>7</a:t>
            </a:r>
          </a:p>
        </p:txBody>
      </p:sp>
      <p:sp>
        <p:nvSpPr>
          <p:cNvPr id="5" name="TextBox 4"/>
          <p:cNvSpPr txBox="1"/>
          <p:nvPr/>
        </p:nvSpPr>
        <p:spPr>
          <a:xfrm>
            <a:off x="384048" y="274320"/>
            <a:ext cx="9144000" cy="457200"/>
          </a:xfrm>
          <a:prstGeom prst="rect">
            <a:avLst/>
          </a:prstGeom>
          <a:noFill/>
        </p:spPr>
        <p:txBody>
          <a:bodyPr wrap="square">
            <a:spAutoFit/>
          </a:bodyPr>
          <a:lstStyle/>
          <a:p>
            <a:pPr algn="l">
              <a:defRPr sz="1800" b="1">
                <a:solidFill>
                  <a:srgbClr val="022479"/>
                </a:solidFill>
                <a:latin typeface="Arial"/>
              </a:defRPr>
            </a:pPr>
            <a:r>
              <a:t>Other key C-suite — warm paths</a:t>
            </a:r>
          </a:p>
        </p:txBody>
      </p:sp>
      <p:sp>
        <p:nvSpPr>
          <p:cNvPr id="6" name="Rectangle 5"/>
          <p:cNvSpPr/>
          <p:nvPr/>
        </p:nvSpPr>
        <p:spPr>
          <a:xfrm>
            <a:off x="384048" y="640080"/>
            <a:ext cx="11430000" cy="25400"/>
          </a:xfrm>
          <a:prstGeom prst="rect">
            <a:avLst/>
          </a:prstGeom>
          <a:solidFill>
            <a:srgbClr val="0038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822960"/>
            <a:ext cx="9144000" cy="365760"/>
          </a:xfrm>
          <a:prstGeom prst="rect">
            <a:avLst/>
          </a:prstGeom>
          <a:noFill/>
        </p:spPr>
        <p:txBody>
          <a:bodyPr wrap="square">
            <a:spAutoFit/>
          </a:bodyPr>
          <a:lstStyle/>
          <a:p>
            <a:pPr algn="l">
              <a:defRPr sz="1400" b="1">
                <a:solidFill>
                  <a:srgbClr val="022479"/>
                </a:solidFill>
                <a:latin typeface="Arial"/>
              </a:defRPr>
            </a:pPr>
            <a:r>
              <a:t>Shannon Higginson — Chief Legal &amp; Compliance Officer</a:t>
            </a:r>
          </a:p>
        </p:txBody>
      </p:sp>
      <p:graphicFrame>
        <p:nvGraphicFramePr>
          <p:cNvPr id="8" name="Table 7"/>
          <p:cNvGraphicFramePr>
            <a:graphicFrameLocks noGrp="1"/>
          </p:cNvGraphicFramePr>
          <p:nvPr/>
        </p:nvGraphicFramePr>
        <p:xfrm>
          <a:off x="384048" y="1188720"/>
          <a:ext cx="11430000" cy="1645920"/>
        </p:xfrm>
        <a:graphic>
          <a:graphicData uri="http://schemas.openxmlformats.org/drawingml/2006/table">
            <a:tbl>
              <a:tblPr firstRow="1" bandRow="1">
                <a:tableStyleId>{5C22544A-7EE6-4342-B048-85BDC9FD1C3A}</a:tableStyleId>
              </a:tblPr>
              <a:tblGrid>
                <a:gridCol w="1371600"/>
                <a:gridCol w="3200400"/>
                <a:gridCol w="5303520"/>
                <a:gridCol w="1554480"/>
              </a:tblGrid>
              <a:tr h="411480">
                <a:tc>
                  <a:txBody>
                    <a:bodyPr/>
                    <a:lstStyle/>
                    <a:p>
                      <a:pPr algn="l"/>
                      <a:r>
                        <a:rPr sz="900" b="1">
                          <a:solidFill>
                            <a:srgbClr val="FFFFFF"/>
                          </a:solidFill>
                          <a:latin typeface="Arial"/>
                        </a:rPr>
                        <a:t>Rank</a:t>
                      </a:r>
                    </a:p>
                  </a:txBody>
                  <a:tcPr anchor="ctr">
                    <a:solidFill>
                      <a:srgbClr val="022479"/>
                    </a:solidFill>
                  </a:tcPr>
                </a:tc>
                <a:tc>
                  <a:txBody>
                    <a:bodyPr/>
                    <a:lstStyle/>
                    <a:p>
                      <a:pPr algn="l"/>
                      <a:r>
                        <a:rPr sz="900" b="1">
                          <a:solidFill>
                            <a:srgbClr val="FFFFFF"/>
                          </a:solidFill>
                          <a:latin typeface="Arial"/>
                        </a:rPr>
                        <a:t>Path</a:t>
                      </a:r>
                    </a:p>
                  </a:txBody>
                  <a:tcPr anchor="ctr">
                    <a:solidFill>
                      <a:srgbClr val="022479"/>
                    </a:solidFill>
                  </a:tcPr>
                </a:tc>
                <a:tc>
                  <a:txBody>
                    <a:bodyPr/>
                    <a:lstStyle/>
                    <a:p>
                      <a:pPr algn="l"/>
                      <a:r>
                        <a:rPr sz="900" b="1">
                          <a:solidFill>
                            <a:srgbClr val="FFFFFF"/>
                          </a:solidFill>
                          <a:latin typeface="Arial"/>
                        </a:rPr>
                        <a:t>Rationale</a:t>
                      </a:r>
                    </a:p>
                  </a:txBody>
                  <a:tcPr anchor="ctr">
                    <a:solidFill>
                      <a:srgbClr val="022479"/>
                    </a:solidFill>
                  </a:tcPr>
                </a:tc>
                <a:tc>
                  <a:txBody>
                    <a:bodyPr/>
                    <a:lstStyle/>
                    <a:p>
                      <a:pPr algn="l"/>
                      <a:r>
                        <a:rPr sz="900" b="1">
                          <a:solidFill>
                            <a:srgbClr val="FFFFFF"/>
                          </a:solidFill>
                          <a:latin typeface="Arial"/>
                        </a:rPr>
                        <a:t>Warmth</a:t>
                      </a:r>
                    </a:p>
                  </a:txBody>
                  <a:tcPr anchor="ctr">
                    <a:solidFill>
                      <a:srgbClr val="022479"/>
                    </a:solidFill>
                  </a:tcPr>
                </a:tc>
              </a:tr>
              <a:tr h="411480">
                <a:tc>
                  <a:txBody>
                    <a:bodyPr/>
                    <a:lstStyle/>
                    <a:p>
                      <a:pPr algn="l"/>
                      <a:r>
                        <a:rPr sz="800" b="1">
                          <a:solidFill>
                            <a:srgbClr val="000000"/>
                          </a:solidFill>
                          <a:latin typeface="Arial"/>
                        </a:rPr>
                        <a:t>Path 1</a:t>
                      </a:r>
                    </a:p>
                  </a:txBody>
                  <a:tcPr anchor="ctr">
                    <a:solidFill>
                      <a:srgbClr val="F5F2EB"/>
                    </a:solidFill>
                  </a:tcPr>
                </a:tc>
                <a:tc>
                  <a:txBody>
                    <a:bodyPr/>
                    <a:lstStyle/>
                    <a:p>
                      <a:pPr algn="l"/>
                      <a:r>
                        <a:rPr sz="800" b="0">
                          <a:solidFill>
                            <a:srgbClr val="000000"/>
                          </a:solidFill>
                          <a:latin typeface="Arial"/>
                        </a:rPr>
                        <a:t>Alfredo → D. Mussafer → S. Higginson</a:t>
                      </a:r>
                    </a:p>
                  </a:txBody>
                  <a:tcPr anchor="ctr">
                    <a:solidFill>
                      <a:srgbClr val="F5F2EB"/>
                    </a:solidFill>
                  </a:tcPr>
                </a:tc>
                <a:tc>
                  <a:txBody>
                    <a:bodyPr/>
                    <a:lstStyle/>
                    <a:p>
                      <a:pPr algn="l"/>
                      <a:r>
                        <a:rPr sz="800" b="0">
                          <a:solidFill>
                            <a:srgbClr val="000000"/>
                          </a:solidFill>
                          <a:latin typeface="Arial"/>
                        </a:rPr>
                        <a:t>Board-to-management. 965 emails, last 2025.</a:t>
                      </a:r>
                    </a:p>
                  </a:txBody>
                  <a:tcPr anchor="ctr">
                    <a:solidFill>
                      <a:srgbClr val="F5F2EB"/>
                    </a:solidFill>
                  </a:tcPr>
                </a:tc>
                <a:tc>
                  <a:txBody>
                    <a:bodyPr/>
                    <a:lstStyle/>
                    <a:p>
                      <a:pPr algn="l"/>
                      <a:r>
                        <a:rPr sz="800" b="0">
                          <a:solidFill>
                            <a:srgbClr val="0A800A"/>
                          </a:solidFill>
                          <a:latin typeface="Arial"/>
                        </a:rPr>
                        <a:t>🟢 Warm</a:t>
                      </a:r>
                    </a:p>
                  </a:txBody>
                  <a:tcPr anchor="ctr">
                    <a:solidFill>
                      <a:srgbClr val="F5F2EB"/>
                    </a:solidFill>
                  </a:tcPr>
                </a:tc>
              </a:tr>
              <a:tr h="411480">
                <a:tc>
                  <a:txBody>
                    <a:bodyPr/>
                    <a:lstStyle/>
                    <a:p>
                      <a:pPr algn="l"/>
                      <a:r>
                        <a:rPr sz="800" b="1">
                          <a:solidFill>
                            <a:srgbClr val="000000"/>
                          </a:solidFill>
                          <a:latin typeface="Arial"/>
                        </a:rPr>
                        <a:t>Path 2</a:t>
                      </a:r>
                    </a:p>
                  </a:txBody>
                  <a:tcPr anchor="ctr">
                    <a:solidFill>
                      <a:srgbClr val="FFFFFF"/>
                    </a:solidFill>
                  </a:tcPr>
                </a:tc>
                <a:tc>
                  <a:txBody>
                    <a:bodyPr/>
                    <a:lstStyle/>
                    <a:p>
                      <a:pPr algn="l"/>
                      <a:r>
                        <a:rPr sz="800" b="0">
                          <a:solidFill>
                            <a:srgbClr val="000000"/>
                          </a:solidFill>
                          <a:latin typeface="Arial"/>
                        </a:rPr>
                        <a:t>Alfredo → Ken Prince → S. Higginson</a:t>
                      </a:r>
                    </a:p>
                  </a:txBody>
                  <a:tcPr anchor="ctr">
                    <a:solidFill>
                      <a:srgbClr val="FFFFFF"/>
                    </a:solidFill>
                  </a:tcPr>
                </a:tc>
                <a:tc>
                  <a:txBody>
                    <a:bodyPr/>
                    <a:lstStyle/>
                    <a:p>
                      <a:pPr algn="l"/>
                      <a:r>
                        <a:rPr sz="800" b="0">
                          <a:solidFill>
                            <a:srgbClr val="000000"/>
                          </a:solidFill>
                          <a:latin typeface="Arial"/>
                        </a:rPr>
                        <a:t>Direct email tie, active 2025.</a:t>
                      </a:r>
                    </a:p>
                  </a:txBody>
                  <a:tcPr anchor="ctr">
                    <a:solidFill>
                      <a:srgbClr val="FFFFFF"/>
                    </a:solidFill>
                  </a:tcPr>
                </a:tc>
                <a:tc>
                  <a:txBody>
                    <a:bodyPr/>
                    <a:lstStyle/>
                    <a:p>
                      <a:pPr algn="l"/>
                      <a:r>
                        <a:rPr sz="800" b="0">
                          <a:solidFill>
                            <a:srgbClr val="0A800A"/>
                          </a:solidFill>
                          <a:latin typeface="Arial"/>
                        </a:rPr>
                        <a:t>🟢 Warm</a:t>
                      </a:r>
                    </a:p>
                  </a:txBody>
                  <a:tcPr anchor="ctr">
                    <a:solidFill>
                      <a:srgbClr val="FFFFFF"/>
                    </a:solidFill>
                  </a:tcPr>
                </a:tc>
              </a:tr>
              <a:tr h="411480">
                <a:tc>
                  <a:txBody>
                    <a:bodyPr/>
                    <a:lstStyle/>
                    <a:p>
                      <a:pPr algn="l"/>
                      <a:r>
                        <a:rPr sz="800" b="1">
                          <a:solidFill>
                            <a:srgbClr val="000000"/>
                          </a:solidFill>
                          <a:latin typeface="Arial"/>
                        </a:rPr>
                        <a:t>Path 3</a:t>
                      </a:r>
                    </a:p>
                  </a:txBody>
                  <a:tcPr anchor="ctr">
                    <a:solidFill>
                      <a:srgbClr val="F5F2EB"/>
                    </a:solidFill>
                  </a:tcPr>
                </a:tc>
                <a:tc>
                  <a:txBody>
                    <a:bodyPr/>
                    <a:lstStyle/>
                    <a:p>
                      <a:pPr algn="l"/>
                      <a:r>
                        <a:rPr sz="800" b="0">
                          <a:solidFill>
                            <a:srgbClr val="000000"/>
                          </a:solidFill>
                          <a:latin typeface="Arial"/>
                        </a:rPr>
                        <a:t>Alfredo → Spencer Haught → S. Higginson</a:t>
                      </a:r>
                    </a:p>
                  </a:txBody>
                  <a:tcPr anchor="ctr">
                    <a:solidFill>
                      <a:srgbClr val="F5F2EB"/>
                    </a:solidFill>
                  </a:tcPr>
                </a:tc>
                <a:tc>
                  <a:txBody>
                    <a:bodyPr/>
                    <a:lstStyle/>
                    <a:p>
                      <a:pPr algn="l"/>
                      <a:r>
                        <a:rPr sz="800" b="0">
                          <a:solidFill>
                            <a:srgbClr val="000000"/>
                          </a:solidFill>
                          <a:latin typeface="Arial"/>
                        </a:rPr>
                        <a:t>Direct email tie via Advent.</a:t>
                      </a:r>
                    </a:p>
                  </a:txBody>
                  <a:tcPr anchor="ctr">
                    <a:solidFill>
                      <a:srgbClr val="F5F2EB"/>
                    </a:solidFill>
                  </a:tcPr>
                </a:tc>
                <a:tc>
                  <a:txBody>
                    <a:bodyPr/>
                    <a:lstStyle/>
                    <a:p>
                      <a:pPr algn="l"/>
                      <a:r>
                        <a:rPr sz="800" b="0">
                          <a:solidFill>
                            <a:srgbClr val="0A800A"/>
                          </a:solidFill>
                          <a:latin typeface="Arial"/>
                        </a:rPr>
                        <a:t>🟢 Warm</a:t>
                      </a:r>
                    </a:p>
                  </a:txBody>
                  <a:tcPr anchor="ctr">
                    <a:solidFill>
                      <a:srgbClr val="F5F2EB"/>
                    </a:solidFill>
                  </a:tcPr>
                </a:tc>
              </a:tr>
            </a:tbl>
          </a:graphicData>
        </a:graphic>
      </p:graphicFrame>
      <p:sp>
        <p:nvSpPr>
          <p:cNvPr id="9" name="TextBox 8"/>
          <p:cNvSpPr txBox="1"/>
          <p:nvPr/>
        </p:nvSpPr>
        <p:spPr>
          <a:xfrm>
            <a:off x="457200" y="3108960"/>
            <a:ext cx="9144000" cy="365760"/>
          </a:xfrm>
          <a:prstGeom prst="rect">
            <a:avLst/>
          </a:prstGeom>
          <a:noFill/>
        </p:spPr>
        <p:txBody>
          <a:bodyPr wrap="square">
            <a:spAutoFit/>
          </a:bodyPr>
          <a:lstStyle/>
          <a:p>
            <a:pPr algn="l">
              <a:defRPr sz="1400" b="1">
                <a:solidFill>
                  <a:srgbClr val="022479"/>
                </a:solidFill>
                <a:latin typeface="Arial"/>
              </a:defRPr>
            </a:pPr>
            <a:r>
              <a:t>Ted Dagnese — Chief Supply Chain Officer</a:t>
            </a:r>
          </a:p>
        </p:txBody>
      </p:sp>
      <p:graphicFrame>
        <p:nvGraphicFramePr>
          <p:cNvPr id="10" name="Table 9"/>
          <p:cNvGraphicFramePr>
            <a:graphicFrameLocks noGrp="1"/>
          </p:cNvGraphicFramePr>
          <p:nvPr/>
        </p:nvGraphicFramePr>
        <p:xfrm>
          <a:off x="384048" y="3474720"/>
          <a:ext cx="11430000" cy="1645920"/>
        </p:xfrm>
        <a:graphic>
          <a:graphicData uri="http://schemas.openxmlformats.org/drawingml/2006/table">
            <a:tbl>
              <a:tblPr firstRow="1" bandRow="1">
                <a:tableStyleId>{5C22544A-7EE6-4342-B048-85BDC9FD1C3A}</a:tableStyleId>
              </a:tblPr>
              <a:tblGrid>
                <a:gridCol w="1371600"/>
                <a:gridCol w="3200400"/>
                <a:gridCol w="5303520"/>
                <a:gridCol w="1554480"/>
              </a:tblGrid>
              <a:tr h="411480">
                <a:tc>
                  <a:txBody>
                    <a:bodyPr/>
                    <a:lstStyle/>
                    <a:p>
                      <a:pPr algn="l"/>
                      <a:r>
                        <a:rPr sz="900" b="1">
                          <a:solidFill>
                            <a:srgbClr val="FFFFFF"/>
                          </a:solidFill>
                          <a:latin typeface="Arial"/>
                        </a:rPr>
                        <a:t>Rank</a:t>
                      </a:r>
                    </a:p>
                  </a:txBody>
                  <a:tcPr anchor="ctr">
                    <a:solidFill>
                      <a:srgbClr val="022479"/>
                    </a:solidFill>
                  </a:tcPr>
                </a:tc>
                <a:tc>
                  <a:txBody>
                    <a:bodyPr/>
                    <a:lstStyle/>
                    <a:p>
                      <a:pPr algn="l"/>
                      <a:r>
                        <a:rPr sz="900" b="1">
                          <a:solidFill>
                            <a:srgbClr val="FFFFFF"/>
                          </a:solidFill>
                          <a:latin typeface="Arial"/>
                        </a:rPr>
                        <a:t>Path</a:t>
                      </a:r>
                    </a:p>
                  </a:txBody>
                  <a:tcPr anchor="ctr">
                    <a:solidFill>
                      <a:srgbClr val="022479"/>
                    </a:solidFill>
                  </a:tcPr>
                </a:tc>
                <a:tc>
                  <a:txBody>
                    <a:bodyPr/>
                    <a:lstStyle/>
                    <a:p>
                      <a:pPr algn="l"/>
                      <a:r>
                        <a:rPr sz="900" b="1">
                          <a:solidFill>
                            <a:srgbClr val="FFFFFF"/>
                          </a:solidFill>
                          <a:latin typeface="Arial"/>
                        </a:rPr>
                        <a:t>Rationale</a:t>
                      </a:r>
                    </a:p>
                  </a:txBody>
                  <a:tcPr anchor="ctr">
                    <a:solidFill>
                      <a:srgbClr val="022479"/>
                    </a:solidFill>
                  </a:tcPr>
                </a:tc>
                <a:tc>
                  <a:txBody>
                    <a:bodyPr/>
                    <a:lstStyle/>
                    <a:p>
                      <a:pPr algn="l"/>
                      <a:r>
                        <a:rPr sz="900" b="1">
                          <a:solidFill>
                            <a:srgbClr val="FFFFFF"/>
                          </a:solidFill>
                          <a:latin typeface="Arial"/>
                        </a:rPr>
                        <a:t>Warmth</a:t>
                      </a:r>
                    </a:p>
                  </a:txBody>
                  <a:tcPr anchor="ctr">
                    <a:solidFill>
                      <a:srgbClr val="022479"/>
                    </a:solidFill>
                  </a:tcPr>
                </a:tc>
              </a:tr>
              <a:tr h="411480">
                <a:tc>
                  <a:txBody>
                    <a:bodyPr/>
                    <a:lstStyle/>
                    <a:p>
                      <a:pPr algn="l"/>
                      <a:r>
                        <a:rPr sz="800" b="1">
                          <a:solidFill>
                            <a:srgbClr val="000000"/>
                          </a:solidFill>
                          <a:latin typeface="Arial"/>
                        </a:rPr>
                        <a:t>Path 1</a:t>
                      </a:r>
                    </a:p>
                  </a:txBody>
                  <a:tcPr anchor="ctr">
                    <a:solidFill>
                      <a:srgbClr val="F5F2EB"/>
                    </a:solidFill>
                  </a:tcPr>
                </a:tc>
                <a:tc>
                  <a:txBody>
                    <a:bodyPr/>
                    <a:lstStyle/>
                    <a:p>
                      <a:pPr algn="l"/>
                      <a:r>
                        <a:rPr sz="800" b="0">
                          <a:solidFill>
                            <a:srgbClr val="000000"/>
                          </a:solidFill>
                          <a:latin typeface="Arial"/>
                        </a:rPr>
                        <a:t>Alfredo → Dave Richards → T. Dagnese</a:t>
                      </a:r>
                    </a:p>
                  </a:txBody>
                  <a:tcPr anchor="ctr">
                    <a:solidFill>
                      <a:srgbClr val="F5F2EB"/>
                    </a:solidFill>
                  </a:tcPr>
                </a:tc>
                <a:tc>
                  <a:txBody>
                    <a:bodyPr/>
                    <a:lstStyle/>
                    <a:p>
                      <a:pPr algn="l"/>
                      <a:r>
                        <a:rPr sz="800" b="0">
                          <a:solidFill>
                            <a:srgbClr val="000000"/>
                          </a:solidFill>
                          <a:latin typeface="Arial"/>
                        </a:rPr>
                        <a:t>Direct email tie, 120 emails, last 2025.</a:t>
                      </a:r>
                    </a:p>
                  </a:txBody>
                  <a:tcPr anchor="ctr">
                    <a:solidFill>
                      <a:srgbClr val="F5F2EB"/>
                    </a:solidFill>
                  </a:tcPr>
                </a:tc>
                <a:tc>
                  <a:txBody>
                    <a:bodyPr/>
                    <a:lstStyle/>
                    <a:p>
                      <a:pPr algn="l"/>
                      <a:r>
                        <a:rPr sz="800" b="0">
                          <a:solidFill>
                            <a:srgbClr val="0A800A"/>
                          </a:solidFill>
                          <a:latin typeface="Arial"/>
                        </a:rPr>
                        <a:t>🟢 Warm</a:t>
                      </a:r>
                    </a:p>
                  </a:txBody>
                  <a:tcPr anchor="ctr">
                    <a:solidFill>
                      <a:srgbClr val="F5F2EB"/>
                    </a:solidFill>
                  </a:tcPr>
                </a:tc>
              </a:tr>
              <a:tr h="411480">
                <a:tc>
                  <a:txBody>
                    <a:bodyPr/>
                    <a:lstStyle/>
                    <a:p>
                      <a:pPr algn="l"/>
                      <a:r>
                        <a:rPr sz="800" b="1">
                          <a:solidFill>
                            <a:srgbClr val="000000"/>
                          </a:solidFill>
                          <a:latin typeface="Arial"/>
                        </a:rPr>
                        <a:t>Path 2</a:t>
                      </a:r>
                    </a:p>
                  </a:txBody>
                  <a:tcPr anchor="ctr">
                    <a:solidFill>
                      <a:srgbClr val="FFFFFF"/>
                    </a:solidFill>
                  </a:tcPr>
                </a:tc>
                <a:tc>
                  <a:txBody>
                    <a:bodyPr/>
                    <a:lstStyle/>
                    <a:p>
                      <a:pPr algn="l"/>
                      <a:r>
                        <a:rPr sz="800" b="0">
                          <a:solidFill>
                            <a:srgbClr val="000000"/>
                          </a:solidFill>
                          <a:latin typeface="Arial"/>
                        </a:rPr>
                        <a:t>Alfredo → D. Mussafer → T. Dagnese</a:t>
                      </a:r>
                    </a:p>
                  </a:txBody>
                  <a:tcPr anchor="ctr">
                    <a:solidFill>
                      <a:srgbClr val="FFFFFF"/>
                    </a:solidFill>
                  </a:tcPr>
                </a:tc>
                <a:tc>
                  <a:txBody>
                    <a:bodyPr/>
                    <a:lstStyle/>
                    <a:p>
                      <a:pPr algn="l"/>
                      <a:r>
                        <a:rPr sz="800" b="0">
                          <a:solidFill>
                            <a:srgbClr val="000000"/>
                          </a:solidFill>
                          <a:latin typeface="Arial"/>
                        </a:rPr>
                        <a:t>Board-to-management path.</a:t>
                      </a:r>
                    </a:p>
                  </a:txBody>
                  <a:tcPr anchor="ctr">
                    <a:solidFill>
                      <a:srgbClr val="FFFFFF"/>
                    </a:solidFill>
                  </a:tcPr>
                </a:tc>
                <a:tc>
                  <a:txBody>
                    <a:bodyPr/>
                    <a:lstStyle/>
                    <a:p>
                      <a:pPr algn="l"/>
                      <a:r>
                        <a:rPr sz="800" b="0">
                          <a:solidFill>
                            <a:srgbClr val="0A800A"/>
                          </a:solidFill>
                          <a:latin typeface="Arial"/>
                        </a:rPr>
                        <a:t>🟢 Warm</a:t>
                      </a:r>
                    </a:p>
                  </a:txBody>
                  <a:tcPr anchor="ctr">
                    <a:solidFill>
                      <a:srgbClr val="FFFFFF"/>
                    </a:solidFill>
                  </a:tcPr>
                </a:tc>
              </a:tr>
              <a:tr h="411480">
                <a:tc>
                  <a:txBody>
                    <a:bodyPr/>
                    <a:lstStyle/>
                    <a:p>
                      <a:pPr algn="l"/>
                      <a:r>
                        <a:rPr sz="800" b="1">
                          <a:solidFill>
                            <a:srgbClr val="000000"/>
                          </a:solidFill>
                          <a:latin typeface="Arial"/>
                        </a:rPr>
                        <a:t>Path 3</a:t>
                      </a:r>
                    </a:p>
                  </a:txBody>
                  <a:tcPr anchor="ctr">
                    <a:solidFill>
                      <a:srgbClr val="F5F2EB"/>
                    </a:solidFill>
                  </a:tcPr>
                </a:tc>
                <a:tc>
                  <a:txBody>
                    <a:bodyPr/>
                    <a:lstStyle/>
                    <a:p>
                      <a:pPr algn="l"/>
                      <a:r>
                        <a:rPr sz="800" b="0">
                          <a:solidFill>
                            <a:srgbClr val="000000"/>
                          </a:solidFill>
                          <a:latin typeface="Arial"/>
                        </a:rPr>
                        <a:t>Alfredo → Devan Luster → T. Dagnese</a:t>
                      </a:r>
                    </a:p>
                  </a:txBody>
                  <a:tcPr anchor="ctr">
                    <a:solidFill>
                      <a:srgbClr val="F5F2EB"/>
                    </a:solidFill>
                  </a:tcPr>
                </a:tc>
                <a:tc>
                  <a:txBody>
                    <a:bodyPr/>
                    <a:lstStyle/>
                    <a:p>
                      <a:pPr algn="l"/>
                      <a:r>
                        <a:rPr sz="800" b="0">
                          <a:solidFill>
                            <a:srgbClr val="000000"/>
                          </a:solidFill>
                          <a:latin typeface="Arial"/>
                        </a:rPr>
                        <a:t>Direct Advent connection.</a:t>
                      </a:r>
                    </a:p>
                  </a:txBody>
                  <a:tcPr anchor="ctr">
                    <a:solidFill>
                      <a:srgbClr val="F5F2EB"/>
                    </a:solidFill>
                  </a:tcPr>
                </a:tc>
                <a:tc>
                  <a:txBody>
                    <a:bodyPr/>
                    <a:lstStyle/>
                    <a:p>
                      <a:pPr algn="l"/>
                      <a:r>
                        <a:rPr sz="800" b="0">
                          <a:solidFill>
                            <a:srgbClr val="0A800A"/>
                          </a:solidFill>
                          <a:latin typeface="Arial"/>
                        </a:rPr>
                        <a:t>🟢 Warm</a:t>
                      </a:r>
                    </a:p>
                  </a:txBody>
                  <a:tcPr anchor="ctr">
                    <a:solidFill>
                      <a:srgbClr val="F5F2EB"/>
                    </a:solidFill>
                  </a:tcPr>
                </a:tc>
              </a:tr>
            </a:tbl>
          </a:graphicData>
        </a:graphic>
      </p:graphicFrame>
      <p:sp>
        <p:nvSpPr>
          <p:cNvPr id="11" name="TextBox 10"/>
          <p:cNvSpPr txBox="1"/>
          <p:nvPr/>
        </p:nvSpPr>
        <p:spPr>
          <a:xfrm>
            <a:off x="457200" y="5303520"/>
            <a:ext cx="9144000" cy="365760"/>
          </a:xfrm>
          <a:prstGeom prst="rect">
            <a:avLst/>
          </a:prstGeom>
          <a:noFill/>
        </p:spPr>
        <p:txBody>
          <a:bodyPr wrap="square">
            <a:spAutoFit/>
          </a:bodyPr>
          <a:lstStyle/>
          <a:p>
            <a:pPr algn="l">
              <a:defRPr sz="1200" b="1">
                <a:solidFill>
                  <a:srgbClr val="022479"/>
                </a:solidFill>
                <a:latin typeface="Arial"/>
              </a:defRPr>
            </a:pPr>
            <a:r>
              <a:t>Susan Gelinas — Chief People &amp; Culture Officer  |  Ranju Das — Chief AI &amp; Technology Officer</a:t>
            </a:r>
          </a:p>
        </p:txBody>
      </p:sp>
      <p:sp>
        <p:nvSpPr>
          <p:cNvPr id="12" name="TextBox 11"/>
          <p:cNvSpPr txBox="1"/>
          <p:nvPr/>
        </p:nvSpPr>
        <p:spPr>
          <a:xfrm>
            <a:off x="457200" y="5669280"/>
            <a:ext cx="10972800" cy="640080"/>
          </a:xfrm>
          <a:prstGeom prst="rect">
            <a:avLst/>
          </a:prstGeom>
          <a:noFill/>
        </p:spPr>
        <p:txBody>
          <a:bodyPr wrap="square">
            <a:spAutoFit/>
          </a:bodyPr>
          <a:lstStyle/>
          <a:p>
            <a:r>
              <a:rPr sz="1000" b="1">
                <a:solidFill>
                  <a:srgbClr val="0A800A"/>
                </a:solidFill>
                <a:latin typeface="Arial"/>
              </a:rPr>
              <a:t>Gelinas: </a:t>
            </a:r>
            <a:r>
              <a:rPr sz="1000" b="0">
                <a:solidFill>
                  <a:srgbClr val="000000"/>
                </a:solidFill>
                <a:latin typeface="Arial"/>
              </a:rPr>
              <a:t>Direct warm path via D. Mussafer, T. Glynn, K. Sobieski (258 emails, last 2025).     </a:t>
            </a:r>
            <a:r>
              <a:rPr sz="1000" b="1">
                <a:solidFill>
                  <a:srgbClr val="C02020"/>
                </a:solidFill>
                <a:latin typeface="Arial"/>
              </a:rPr>
              <a:t>Das: </a:t>
            </a:r>
            <a:r>
              <a:rPr sz="1000" b="0">
                <a:solidFill>
                  <a:srgbClr val="000000"/>
                </a:solidFill>
                <a:latin typeface="Arial"/>
              </a:rPr>
              <a:t>No APN path. Appointed Aug 2025. Recommend person-level APN lookup or board-to-management intro.</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pic>
        <p:nvPicPr>
          <p:cNvPr id="2" name="Picture 1" descr="advent-logo-black.jpg"/>
          <p:cNvPicPr>
            <a:picLocks noChangeAspect="1"/>
          </p:cNvPicPr>
          <p:nvPr/>
        </p:nvPicPr>
        <p:blipFill>
          <a:blip r:embed="rId2"/>
          <a:stretch>
            <a:fillRect/>
          </a:stretch>
        </p:blipFill>
        <p:spPr>
          <a:xfrm>
            <a:off x="384048" y="6446520"/>
            <a:ext cx="941958" cy="228600"/>
          </a:xfrm>
          <a:prstGeom prst="rect">
            <a:avLst/>
          </a:prstGeom>
        </p:spPr>
      </p:pic>
      <p:sp>
        <p:nvSpPr>
          <p:cNvPr id="3" name="Rectangle 2"/>
          <p:cNvSpPr/>
          <p:nvPr/>
        </p:nvSpPr>
        <p:spPr>
          <a:xfrm>
            <a:off x="384048" y="6355080"/>
            <a:ext cx="11430000" cy="9525"/>
          </a:xfrm>
          <a:prstGeom prst="rect">
            <a:avLst/>
          </a:prstGeom>
          <a:solidFill>
            <a:srgbClr val="E5E5D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1155680" y="6446520"/>
            <a:ext cx="731520" cy="274320"/>
          </a:xfrm>
          <a:prstGeom prst="rect">
            <a:avLst/>
          </a:prstGeom>
          <a:noFill/>
        </p:spPr>
        <p:txBody>
          <a:bodyPr wrap="none">
            <a:spAutoFit/>
          </a:bodyPr>
          <a:lstStyle/>
          <a:p>
            <a:pPr algn="r">
              <a:defRPr sz="800">
                <a:solidFill>
                  <a:srgbClr val="999893"/>
                </a:solidFill>
              </a:defRPr>
            </a:pPr>
            <a:r>
              <a:t>8</a:t>
            </a:r>
          </a:p>
        </p:txBody>
      </p:sp>
      <p:sp>
        <p:nvSpPr>
          <p:cNvPr id="5" name="TextBox 4"/>
          <p:cNvSpPr txBox="1"/>
          <p:nvPr/>
        </p:nvSpPr>
        <p:spPr>
          <a:xfrm>
            <a:off x="384048" y="274320"/>
            <a:ext cx="9144000" cy="457200"/>
          </a:xfrm>
          <a:prstGeom prst="rect">
            <a:avLst/>
          </a:prstGeom>
          <a:noFill/>
        </p:spPr>
        <p:txBody>
          <a:bodyPr wrap="square">
            <a:spAutoFit/>
          </a:bodyPr>
          <a:lstStyle/>
          <a:p>
            <a:pPr algn="l">
              <a:defRPr sz="1800" b="1">
                <a:solidFill>
                  <a:srgbClr val="022479"/>
                </a:solidFill>
                <a:latin typeface="Arial"/>
              </a:defRPr>
            </a:pPr>
            <a:r>
              <a:t>Hub nodes and cross-path patterns</a:t>
            </a:r>
          </a:p>
        </p:txBody>
      </p:sp>
      <p:sp>
        <p:nvSpPr>
          <p:cNvPr id="6" name="Rectangle 5"/>
          <p:cNvSpPr/>
          <p:nvPr/>
        </p:nvSpPr>
        <p:spPr>
          <a:xfrm>
            <a:off x="384048" y="640080"/>
            <a:ext cx="11430000" cy="25400"/>
          </a:xfrm>
          <a:prstGeom prst="rect">
            <a:avLst/>
          </a:prstGeom>
          <a:solidFill>
            <a:srgbClr val="0038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7" name="Table 6"/>
          <p:cNvGraphicFramePr>
            <a:graphicFrameLocks noGrp="1"/>
          </p:cNvGraphicFramePr>
          <p:nvPr/>
        </p:nvGraphicFramePr>
        <p:xfrm>
          <a:off x="384048" y="822960"/>
          <a:ext cx="10607040" cy="3657600"/>
        </p:xfrm>
        <a:graphic>
          <a:graphicData uri="http://schemas.openxmlformats.org/drawingml/2006/table">
            <a:tbl>
              <a:tblPr firstRow="1" bandRow="1">
                <a:tableStyleId>{5C22544A-7EE6-4342-B048-85BDC9FD1C3A}</a:tableStyleId>
              </a:tblPr>
              <a:tblGrid>
                <a:gridCol w="1645920"/>
                <a:gridCol w="1645920"/>
                <a:gridCol w="2286000"/>
                <a:gridCol w="1371600"/>
                <a:gridCol w="2560320"/>
                <a:gridCol w="1097280"/>
              </a:tblGrid>
              <a:tr h="457200">
                <a:tc>
                  <a:txBody>
                    <a:bodyPr/>
                    <a:lstStyle/>
                    <a:p>
                      <a:pPr algn="l"/>
                      <a:r>
                        <a:rPr sz="900" b="1">
                          <a:solidFill>
                            <a:srgbClr val="FFFFFF"/>
                          </a:solidFill>
                          <a:latin typeface="Arial"/>
                        </a:rPr>
                        <a:t>Advent contact</a:t>
                      </a:r>
                    </a:p>
                  </a:txBody>
                  <a:tcPr anchor="ctr">
                    <a:solidFill>
                      <a:srgbClr val="022479"/>
                    </a:solidFill>
                  </a:tcPr>
                </a:tc>
                <a:tc>
                  <a:txBody>
                    <a:bodyPr/>
                    <a:lstStyle/>
                    <a:p>
                      <a:pPr algn="l"/>
                      <a:r>
                        <a:rPr sz="900" b="1">
                          <a:solidFill>
                            <a:srgbClr val="FFFFFF"/>
                          </a:solidFill>
                          <a:latin typeface="Arial"/>
                        </a:rPr>
                        <a:t>Role at Advent</a:t>
                      </a:r>
                    </a:p>
                  </a:txBody>
                  <a:tcPr anchor="ctr">
                    <a:solidFill>
                      <a:srgbClr val="022479"/>
                    </a:solidFill>
                  </a:tcPr>
                </a:tc>
                <a:tc>
                  <a:txBody>
                    <a:bodyPr/>
                    <a:lstStyle/>
                    <a:p>
                      <a:pPr algn="l"/>
                      <a:r>
                        <a:rPr sz="900" b="1">
                          <a:solidFill>
                            <a:srgbClr val="FFFFFF"/>
                          </a:solidFill>
                          <a:latin typeface="Arial"/>
                        </a:rPr>
                        <a:t>Lululemon connection</a:t>
                      </a:r>
                    </a:p>
                  </a:txBody>
                  <a:tcPr anchor="ctr">
                    <a:solidFill>
                      <a:srgbClr val="022479"/>
                    </a:solidFill>
                  </a:tcPr>
                </a:tc>
                <a:tc>
                  <a:txBody>
                    <a:bodyPr/>
                    <a:lstStyle/>
                    <a:p>
                      <a:pPr algn="l"/>
                      <a:r>
                        <a:rPr sz="900" b="1">
                          <a:solidFill>
                            <a:srgbClr val="FFFFFF"/>
                          </a:solidFill>
                          <a:latin typeface="Arial"/>
                        </a:rPr>
                        <a:t>Reaches</a:t>
                      </a:r>
                    </a:p>
                  </a:txBody>
                  <a:tcPr anchor="ctr">
                    <a:solidFill>
                      <a:srgbClr val="022479"/>
                    </a:solidFill>
                  </a:tcPr>
                </a:tc>
                <a:tc>
                  <a:txBody>
                    <a:bodyPr/>
                    <a:lstStyle/>
                    <a:p>
                      <a:pPr algn="l"/>
                      <a:r>
                        <a:rPr sz="900" b="1">
                          <a:solidFill>
                            <a:srgbClr val="FFFFFF"/>
                          </a:solidFill>
                          <a:latin typeface="Arial"/>
                        </a:rPr>
                        <a:t>Signal strength</a:t>
                      </a:r>
                    </a:p>
                  </a:txBody>
                  <a:tcPr anchor="ctr">
                    <a:solidFill>
                      <a:srgbClr val="022479"/>
                    </a:solidFill>
                  </a:tcPr>
                </a:tc>
                <a:tc>
                  <a:txBody>
                    <a:bodyPr/>
                    <a:lstStyle/>
                    <a:p>
                      <a:pPr algn="l"/>
                      <a:r>
                        <a:rPr sz="900" b="1">
                          <a:solidFill>
                            <a:srgbClr val="FFFFFF"/>
                          </a:solidFill>
                          <a:latin typeface="Arial"/>
                        </a:rPr>
                        <a:t>Priority</a:t>
                      </a:r>
                    </a:p>
                  </a:txBody>
                  <a:tcPr anchor="ctr">
                    <a:solidFill>
                      <a:srgbClr val="022479"/>
                    </a:solidFill>
                  </a:tcPr>
                </a:tc>
              </a:tr>
              <a:tr h="457200">
                <a:tc>
                  <a:txBody>
                    <a:bodyPr/>
                    <a:lstStyle/>
                    <a:p>
                      <a:pPr algn="l"/>
                      <a:r>
                        <a:rPr sz="900" b="1">
                          <a:solidFill>
                            <a:srgbClr val="000000"/>
                          </a:solidFill>
                          <a:latin typeface="Arial"/>
                        </a:rPr>
                        <a:t>David Mussafer</a:t>
                      </a:r>
                    </a:p>
                  </a:txBody>
                  <a:tcPr anchor="ctr">
                    <a:solidFill>
                      <a:srgbClr val="F5F2EB"/>
                    </a:solidFill>
                  </a:tcPr>
                </a:tc>
                <a:tc>
                  <a:txBody>
                    <a:bodyPr/>
                    <a:lstStyle/>
                    <a:p>
                      <a:pPr algn="l"/>
                      <a:r>
                        <a:rPr sz="900" b="0">
                          <a:solidFill>
                            <a:srgbClr val="000000"/>
                          </a:solidFill>
                          <a:latin typeface="Arial"/>
                        </a:rPr>
                        <a:t>Chairman / Managing Partner</a:t>
                      </a:r>
                    </a:p>
                  </a:txBody>
                  <a:tcPr anchor="ctr">
                    <a:solidFill>
                      <a:srgbClr val="F5F2EB"/>
                    </a:solidFill>
                  </a:tcPr>
                </a:tc>
                <a:tc>
                  <a:txBody>
                    <a:bodyPr/>
                    <a:lstStyle/>
                    <a:p>
                      <a:pPr algn="l"/>
                      <a:r>
                        <a:rPr sz="900" b="0">
                          <a:solidFill>
                            <a:srgbClr val="000000"/>
                          </a:solidFill>
                          <a:latin typeface="Arial"/>
                        </a:rPr>
                        <a:t>Lead Independent Director (current)</a:t>
                      </a:r>
                    </a:p>
                  </a:txBody>
                  <a:tcPr anchor="ctr">
                    <a:solidFill>
                      <a:srgbClr val="F5F2EB"/>
                    </a:solidFill>
                  </a:tcPr>
                </a:tc>
                <a:tc>
                  <a:txBody>
                    <a:bodyPr/>
                    <a:lstStyle/>
                    <a:p>
                      <a:pPr algn="l"/>
                      <a:r>
                        <a:rPr sz="900" b="0">
                          <a:solidFill>
                            <a:srgbClr val="000000"/>
                          </a:solidFill>
                          <a:latin typeface="Arial"/>
                        </a:rPr>
                        <a:t>All 8 leaders</a:t>
                      </a:r>
                    </a:p>
                  </a:txBody>
                  <a:tcPr anchor="ctr">
                    <a:solidFill>
                      <a:srgbClr val="F5F2EB"/>
                    </a:solidFill>
                  </a:tcPr>
                </a:tc>
                <a:tc>
                  <a:txBody>
                    <a:bodyPr/>
                    <a:lstStyle/>
                    <a:p>
                      <a:pPr algn="l"/>
                      <a:r>
                        <a:rPr sz="900" b="0">
                          <a:solidFill>
                            <a:srgbClr val="000000"/>
                          </a:solidFill>
                          <a:latin typeface="Arial"/>
                        </a:rPr>
                        <a:t>Board + email + personal</a:t>
                      </a:r>
                    </a:p>
                  </a:txBody>
                  <a:tcPr anchor="ctr">
                    <a:solidFill>
                      <a:srgbClr val="F5F2EB"/>
                    </a:solidFill>
                  </a:tcPr>
                </a:tc>
                <a:tc>
                  <a:txBody>
                    <a:bodyPr/>
                    <a:lstStyle/>
                    <a:p>
                      <a:pPr algn="l"/>
                      <a:r>
                        <a:rPr sz="900" b="1">
                          <a:solidFill>
                            <a:srgbClr val="022479"/>
                          </a:solidFill>
                          <a:latin typeface="Arial"/>
                        </a:rPr>
                        <a:t>⭐ Primary</a:t>
                      </a:r>
                    </a:p>
                  </a:txBody>
                  <a:tcPr anchor="ctr">
                    <a:solidFill>
                      <a:srgbClr val="F5F2EB"/>
                    </a:solidFill>
                  </a:tcPr>
                </a:tc>
              </a:tr>
              <a:tr h="457200">
                <a:tc>
                  <a:txBody>
                    <a:bodyPr/>
                    <a:lstStyle/>
                    <a:p>
                      <a:pPr algn="l"/>
                      <a:r>
                        <a:rPr sz="900" b="1">
                          <a:solidFill>
                            <a:srgbClr val="000000"/>
                          </a:solidFill>
                          <a:latin typeface="Arial"/>
                        </a:rPr>
                        <a:t>Tricia Glynn</a:t>
                      </a:r>
                    </a:p>
                  </a:txBody>
                  <a:tcPr anchor="ctr">
                    <a:solidFill>
                      <a:srgbClr val="FFFFFF"/>
                    </a:solidFill>
                  </a:tcPr>
                </a:tc>
                <a:tc>
                  <a:txBody>
                    <a:bodyPr/>
                    <a:lstStyle/>
                    <a:p>
                      <a:pPr algn="l"/>
                      <a:r>
                        <a:rPr sz="900" b="0">
                          <a:solidFill>
                            <a:srgbClr val="000000"/>
                          </a:solidFill>
                          <a:latin typeface="Arial"/>
                        </a:rPr>
                        <a:t>Advent Employee</a:t>
                      </a:r>
                    </a:p>
                  </a:txBody>
                  <a:tcPr anchor="ctr">
                    <a:solidFill>
                      <a:srgbClr val="FFFFFF"/>
                    </a:solidFill>
                  </a:tcPr>
                </a:tc>
                <a:tc>
                  <a:txBody>
                    <a:bodyPr/>
                    <a:lstStyle/>
                    <a:p>
                      <a:pPr algn="l"/>
                      <a:r>
                        <a:rPr sz="900" b="0">
                          <a:solidFill>
                            <a:srgbClr val="000000"/>
                          </a:solidFill>
                          <a:latin typeface="Arial"/>
                        </a:rPr>
                        <a:t>Independent Director (2017–2021)</a:t>
                      </a:r>
                    </a:p>
                  </a:txBody>
                  <a:tcPr anchor="ctr">
                    <a:solidFill>
                      <a:srgbClr val="FFFFFF"/>
                    </a:solidFill>
                  </a:tcPr>
                </a:tc>
                <a:tc>
                  <a:txBody>
                    <a:bodyPr/>
                    <a:lstStyle/>
                    <a:p>
                      <a:pPr algn="l"/>
                      <a:r>
                        <a:rPr sz="900" b="0">
                          <a:solidFill>
                            <a:srgbClr val="000000"/>
                          </a:solidFill>
                          <a:latin typeface="Arial"/>
                        </a:rPr>
                        <a:t>7 of 8 leaders</a:t>
                      </a:r>
                    </a:p>
                  </a:txBody>
                  <a:tcPr anchor="ctr">
                    <a:solidFill>
                      <a:srgbClr val="FFFFFF"/>
                    </a:solidFill>
                  </a:tcPr>
                </a:tc>
                <a:tc>
                  <a:txBody>
                    <a:bodyPr/>
                    <a:lstStyle/>
                    <a:p>
                      <a:pPr algn="l"/>
                      <a:r>
                        <a:rPr sz="900" b="0">
                          <a:solidFill>
                            <a:srgbClr val="000000"/>
                          </a:solidFill>
                          <a:latin typeface="Arial"/>
                        </a:rPr>
                        <a:t>Board alumni + email</a:t>
                      </a:r>
                    </a:p>
                  </a:txBody>
                  <a:tcPr anchor="ctr">
                    <a:solidFill>
                      <a:srgbClr val="FFFFFF"/>
                    </a:solidFill>
                  </a:tcPr>
                </a:tc>
                <a:tc>
                  <a:txBody>
                    <a:bodyPr/>
                    <a:lstStyle/>
                    <a:p>
                      <a:pPr algn="l"/>
                      <a:r>
                        <a:rPr sz="900" b="1">
                          <a:solidFill>
                            <a:srgbClr val="022479"/>
                          </a:solidFill>
                          <a:latin typeface="Arial"/>
                        </a:rPr>
                        <a:t>⭐ Secondary</a:t>
                      </a:r>
                    </a:p>
                  </a:txBody>
                  <a:tcPr anchor="ctr">
                    <a:solidFill>
                      <a:srgbClr val="FFFFFF"/>
                    </a:solidFill>
                  </a:tcPr>
                </a:tc>
              </a:tr>
              <a:tr h="457200">
                <a:tc>
                  <a:txBody>
                    <a:bodyPr/>
                    <a:lstStyle/>
                    <a:p>
                      <a:pPr algn="l"/>
                      <a:r>
                        <a:rPr sz="900" b="1">
                          <a:solidFill>
                            <a:srgbClr val="000000"/>
                          </a:solidFill>
                          <a:latin typeface="Arial"/>
                        </a:rPr>
                        <a:t>Jon McNeill</a:t>
                      </a:r>
                    </a:p>
                  </a:txBody>
                  <a:tcPr anchor="ctr">
                    <a:solidFill>
                      <a:srgbClr val="F5F2EB"/>
                    </a:solidFill>
                  </a:tcPr>
                </a:tc>
                <a:tc>
                  <a:txBody>
                    <a:bodyPr/>
                    <a:lstStyle/>
                    <a:p>
                      <a:pPr algn="l"/>
                      <a:r>
                        <a:rPr sz="900" b="0">
                          <a:solidFill>
                            <a:srgbClr val="000000"/>
                          </a:solidFill>
                          <a:latin typeface="Arial"/>
                        </a:rPr>
                        <a:t>Advisory Partner</a:t>
                      </a:r>
                    </a:p>
                  </a:txBody>
                  <a:tcPr anchor="ctr">
                    <a:solidFill>
                      <a:srgbClr val="F5F2EB"/>
                    </a:solidFill>
                  </a:tcPr>
                </a:tc>
                <a:tc>
                  <a:txBody>
                    <a:bodyPr/>
                    <a:lstStyle/>
                    <a:p>
                      <a:pPr algn="l"/>
                      <a:r>
                        <a:rPr sz="900" b="0">
                          <a:solidFill>
                            <a:srgbClr val="000000"/>
                          </a:solidFill>
                          <a:latin typeface="Arial"/>
                        </a:rPr>
                        <a:t>Independent Director (current)</a:t>
                      </a:r>
                    </a:p>
                  </a:txBody>
                  <a:tcPr anchor="ctr">
                    <a:solidFill>
                      <a:srgbClr val="F5F2EB"/>
                    </a:solidFill>
                  </a:tcPr>
                </a:tc>
                <a:tc>
                  <a:txBody>
                    <a:bodyPr/>
                    <a:lstStyle/>
                    <a:p>
                      <a:pPr algn="l"/>
                      <a:r>
                        <a:rPr sz="900" b="0">
                          <a:solidFill>
                            <a:srgbClr val="000000"/>
                          </a:solidFill>
                          <a:latin typeface="Arial"/>
                        </a:rPr>
                        <a:t>Board-level</a:t>
                      </a:r>
                    </a:p>
                  </a:txBody>
                  <a:tcPr anchor="ctr">
                    <a:solidFill>
                      <a:srgbClr val="F5F2EB"/>
                    </a:solidFill>
                  </a:tcPr>
                </a:tc>
                <a:tc>
                  <a:txBody>
                    <a:bodyPr/>
                    <a:lstStyle/>
                    <a:p>
                      <a:pPr algn="l"/>
                      <a:r>
                        <a:rPr sz="900" b="0">
                          <a:solidFill>
                            <a:srgbClr val="000000"/>
                          </a:solidFill>
                          <a:latin typeface="Arial"/>
                        </a:rPr>
                        <a:t>18,096 emails, last 2025</a:t>
                      </a:r>
                    </a:p>
                  </a:txBody>
                  <a:tcPr anchor="ctr">
                    <a:solidFill>
                      <a:srgbClr val="F5F2EB"/>
                    </a:solidFill>
                  </a:tcPr>
                </a:tc>
                <a:tc>
                  <a:txBody>
                    <a:bodyPr/>
                    <a:lstStyle/>
                    <a:p>
                      <a:pPr algn="l"/>
                      <a:r>
                        <a:rPr sz="900" b="1">
                          <a:solidFill>
                            <a:srgbClr val="022479"/>
                          </a:solidFill>
                          <a:latin typeface="Arial"/>
                        </a:rPr>
                        <a:t>⭐ Secondary</a:t>
                      </a:r>
                    </a:p>
                  </a:txBody>
                  <a:tcPr anchor="ctr">
                    <a:solidFill>
                      <a:srgbClr val="F5F2EB"/>
                    </a:solidFill>
                  </a:tcPr>
                </a:tc>
              </a:tr>
              <a:tr h="457200">
                <a:tc>
                  <a:txBody>
                    <a:bodyPr/>
                    <a:lstStyle/>
                    <a:p>
                      <a:pPr algn="l"/>
                      <a:r>
                        <a:rPr sz="900" b="1">
                          <a:solidFill>
                            <a:srgbClr val="000000"/>
                          </a:solidFill>
                          <a:latin typeface="Arial"/>
                        </a:rPr>
                        <a:t>Dave Richards</a:t>
                      </a:r>
                    </a:p>
                  </a:txBody>
                  <a:tcPr anchor="ctr">
                    <a:solidFill>
                      <a:srgbClr val="FFFFFF"/>
                    </a:solidFill>
                  </a:tcPr>
                </a:tc>
                <a:tc>
                  <a:txBody>
                    <a:bodyPr/>
                    <a:lstStyle/>
                    <a:p>
                      <a:pPr algn="l"/>
                      <a:r>
                        <a:rPr sz="900" b="0">
                          <a:solidFill>
                            <a:srgbClr val="000000"/>
                          </a:solidFill>
                          <a:latin typeface="Arial"/>
                        </a:rPr>
                        <a:t>Advent Employee</a:t>
                      </a:r>
                    </a:p>
                  </a:txBody>
                  <a:tcPr anchor="ctr">
                    <a:solidFill>
                      <a:srgbClr val="FFFFFF"/>
                    </a:solidFill>
                  </a:tcPr>
                </a:tc>
                <a:tc>
                  <a:txBody>
                    <a:bodyPr/>
                    <a:lstStyle/>
                    <a:p>
                      <a:pPr algn="l"/>
                      <a:r>
                        <a:rPr sz="900" b="0">
                          <a:solidFill>
                            <a:srgbClr val="000000"/>
                          </a:solidFill>
                          <a:latin typeface="Arial"/>
                        </a:rPr>
                        <a:t>Via board/email ties</a:t>
                      </a:r>
                    </a:p>
                  </a:txBody>
                  <a:tcPr anchor="ctr">
                    <a:solidFill>
                      <a:srgbClr val="FFFFFF"/>
                    </a:solidFill>
                  </a:tcPr>
                </a:tc>
                <a:tc>
                  <a:txBody>
                    <a:bodyPr/>
                    <a:lstStyle/>
                    <a:p>
                      <a:pPr algn="l"/>
                      <a:r>
                        <a:rPr sz="900" b="0">
                          <a:solidFill>
                            <a:srgbClr val="000000"/>
                          </a:solidFill>
                          <a:latin typeface="Arial"/>
                        </a:rPr>
                        <a:t>5 of 8 leaders</a:t>
                      </a:r>
                    </a:p>
                  </a:txBody>
                  <a:tcPr anchor="ctr">
                    <a:solidFill>
                      <a:srgbClr val="FFFFFF"/>
                    </a:solidFill>
                  </a:tcPr>
                </a:tc>
                <a:tc>
                  <a:txBody>
                    <a:bodyPr/>
                    <a:lstStyle/>
                    <a:p>
                      <a:pPr algn="l"/>
                      <a:r>
                        <a:rPr sz="900" b="0">
                          <a:solidFill>
                            <a:srgbClr val="000000"/>
                          </a:solidFill>
                          <a:latin typeface="Arial"/>
                        </a:rPr>
                        <a:t>Direct email connectivity</a:t>
                      </a:r>
                    </a:p>
                  </a:txBody>
                  <a:tcPr anchor="ctr">
                    <a:solidFill>
                      <a:srgbClr val="FFFFFF"/>
                    </a:solidFill>
                  </a:tcPr>
                </a:tc>
                <a:tc>
                  <a:txBody>
                    <a:bodyPr/>
                    <a:lstStyle/>
                    <a:p>
                      <a:pPr algn="l"/>
                      <a:r>
                        <a:rPr sz="900" b="0">
                          <a:solidFill>
                            <a:srgbClr val="000000"/>
                          </a:solidFill>
                          <a:latin typeface="Arial"/>
                        </a:rPr>
                        <a:t>Strong</a:t>
                      </a:r>
                    </a:p>
                  </a:txBody>
                  <a:tcPr anchor="ctr">
                    <a:solidFill>
                      <a:srgbClr val="FFFFFF"/>
                    </a:solidFill>
                  </a:tcPr>
                </a:tc>
              </a:tr>
              <a:tr h="457200">
                <a:tc>
                  <a:txBody>
                    <a:bodyPr/>
                    <a:lstStyle/>
                    <a:p>
                      <a:pPr algn="l"/>
                      <a:r>
                        <a:rPr sz="900" b="1">
                          <a:solidFill>
                            <a:srgbClr val="000000"/>
                          </a:solidFill>
                          <a:latin typeface="Arial"/>
                        </a:rPr>
                        <a:t>Ken Prince</a:t>
                      </a:r>
                    </a:p>
                  </a:txBody>
                  <a:tcPr anchor="ctr">
                    <a:solidFill>
                      <a:srgbClr val="F5F2EB"/>
                    </a:solidFill>
                  </a:tcPr>
                </a:tc>
                <a:tc>
                  <a:txBody>
                    <a:bodyPr/>
                    <a:lstStyle/>
                    <a:p>
                      <a:pPr algn="l"/>
                      <a:r>
                        <a:rPr sz="900" b="0">
                          <a:solidFill>
                            <a:srgbClr val="000000"/>
                          </a:solidFill>
                          <a:latin typeface="Arial"/>
                        </a:rPr>
                        <a:t>Advent Employee</a:t>
                      </a:r>
                    </a:p>
                  </a:txBody>
                  <a:tcPr anchor="ctr">
                    <a:solidFill>
                      <a:srgbClr val="F5F2EB"/>
                    </a:solidFill>
                  </a:tcPr>
                </a:tc>
                <a:tc>
                  <a:txBody>
                    <a:bodyPr/>
                    <a:lstStyle/>
                    <a:p>
                      <a:pPr algn="l"/>
                      <a:r>
                        <a:rPr sz="900" b="0">
                          <a:solidFill>
                            <a:srgbClr val="000000"/>
                          </a:solidFill>
                          <a:latin typeface="Arial"/>
                        </a:rPr>
                        <a:t>Via email ties</a:t>
                      </a:r>
                    </a:p>
                  </a:txBody>
                  <a:tcPr anchor="ctr">
                    <a:solidFill>
                      <a:srgbClr val="F5F2EB"/>
                    </a:solidFill>
                  </a:tcPr>
                </a:tc>
                <a:tc>
                  <a:txBody>
                    <a:bodyPr/>
                    <a:lstStyle/>
                    <a:p>
                      <a:pPr algn="l"/>
                      <a:r>
                        <a:rPr sz="900" b="0">
                          <a:solidFill>
                            <a:srgbClr val="000000"/>
                          </a:solidFill>
                          <a:latin typeface="Arial"/>
                        </a:rPr>
                        <a:t>4 of 8 leaders</a:t>
                      </a:r>
                    </a:p>
                  </a:txBody>
                  <a:tcPr anchor="ctr">
                    <a:solidFill>
                      <a:srgbClr val="F5F2EB"/>
                    </a:solidFill>
                  </a:tcPr>
                </a:tc>
                <a:tc>
                  <a:txBody>
                    <a:bodyPr/>
                    <a:lstStyle/>
                    <a:p>
                      <a:pPr algn="l"/>
                      <a:r>
                        <a:rPr sz="900" b="0">
                          <a:solidFill>
                            <a:srgbClr val="000000"/>
                          </a:solidFill>
                          <a:latin typeface="Arial"/>
                        </a:rPr>
                        <a:t>Active email, last 2025</a:t>
                      </a:r>
                    </a:p>
                  </a:txBody>
                  <a:tcPr anchor="ctr">
                    <a:solidFill>
                      <a:srgbClr val="F5F2EB"/>
                    </a:solidFill>
                  </a:tcPr>
                </a:tc>
                <a:tc>
                  <a:txBody>
                    <a:bodyPr/>
                    <a:lstStyle/>
                    <a:p>
                      <a:pPr algn="l"/>
                      <a:r>
                        <a:rPr sz="900" b="0">
                          <a:solidFill>
                            <a:srgbClr val="000000"/>
                          </a:solidFill>
                          <a:latin typeface="Arial"/>
                        </a:rPr>
                        <a:t>Moderate</a:t>
                      </a:r>
                    </a:p>
                  </a:txBody>
                  <a:tcPr anchor="ctr">
                    <a:solidFill>
                      <a:srgbClr val="F5F2EB"/>
                    </a:solidFill>
                  </a:tcPr>
                </a:tc>
              </a:tr>
              <a:tr h="457200">
                <a:tc>
                  <a:txBody>
                    <a:bodyPr/>
                    <a:lstStyle/>
                    <a:p>
                      <a:pPr algn="l"/>
                      <a:r>
                        <a:rPr sz="900" b="1">
                          <a:solidFill>
                            <a:srgbClr val="000000"/>
                          </a:solidFill>
                          <a:latin typeface="Arial"/>
                        </a:rPr>
                        <a:t>James Westra</a:t>
                      </a:r>
                    </a:p>
                  </a:txBody>
                  <a:tcPr anchor="ctr">
                    <a:solidFill>
                      <a:srgbClr val="FFFFFF"/>
                    </a:solidFill>
                  </a:tcPr>
                </a:tc>
                <a:tc>
                  <a:txBody>
                    <a:bodyPr/>
                    <a:lstStyle/>
                    <a:p>
                      <a:pPr algn="l"/>
                      <a:r>
                        <a:rPr sz="900" b="0">
                          <a:solidFill>
                            <a:srgbClr val="000000"/>
                          </a:solidFill>
                          <a:latin typeface="Arial"/>
                        </a:rPr>
                        <a:t>Advent Employee</a:t>
                      </a:r>
                    </a:p>
                  </a:txBody>
                  <a:tcPr anchor="ctr">
                    <a:solidFill>
                      <a:srgbClr val="FFFFFF"/>
                    </a:solidFill>
                  </a:tcPr>
                </a:tc>
                <a:tc>
                  <a:txBody>
                    <a:bodyPr/>
                    <a:lstStyle/>
                    <a:p>
                      <a:pPr algn="l"/>
                      <a:r>
                        <a:rPr sz="900" b="0">
                          <a:solidFill>
                            <a:srgbClr val="000000"/>
                          </a:solidFill>
                          <a:latin typeface="Arial"/>
                        </a:rPr>
                        <a:t>Via email ties</a:t>
                      </a:r>
                    </a:p>
                  </a:txBody>
                  <a:tcPr anchor="ctr">
                    <a:solidFill>
                      <a:srgbClr val="FFFFFF"/>
                    </a:solidFill>
                  </a:tcPr>
                </a:tc>
                <a:tc>
                  <a:txBody>
                    <a:bodyPr/>
                    <a:lstStyle/>
                    <a:p>
                      <a:pPr algn="l"/>
                      <a:r>
                        <a:rPr sz="900" b="0">
                          <a:solidFill>
                            <a:srgbClr val="000000"/>
                          </a:solidFill>
                          <a:latin typeface="Arial"/>
                        </a:rPr>
                        <a:t>4 of 8 leaders</a:t>
                      </a:r>
                    </a:p>
                  </a:txBody>
                  <a:tcPr anchor="ctr">
                    <a:solidFill>
                      <a:srgbClr val="FFFFFF"/>
                    </a:solidFill>
                  </a:tcPr>
                </a:tc>
                <a:tc>
                  <a:txBody>
                    <a:bodyPr/>
                    <a:lstStyle/>
                    <a:p>
                      <a:pPr algn="l"/>
                      <a:r>
                        <a:rPr sz="900" b="0">
                          <a:solidFill>
                            <a:srgbClr val="000000"/>
                          </a:solidFill>
                          <a:latin typeface="Arial"/>
                        </a:rPr>
                        <a:t>Active email, last 2025</a:t>
                      </a:r>
                    </a:p>
                  </a:txBody>
                  <a:tcPr anchor="ctr">
                    <a:solidFill>
                      <a:srgbClr val="FFFFFF"/>
                    </a:solidFill>
                  </a:tcPr>
                </a:tc>
                <a:tc>
                  <a:txBody>
                    <a:bodyPr/>
                    <a:lstStyle/>
                    <a:p>
                      <a:pPr algn="l"/>
                      <a:r>
                        <a:rPr sz="900" b="0">
                          <a:solidFill>
                            <a:srgbClr val="000000"/>
                          </a:solidFill>
                          <a:latin typeface="Arial"/>
                        </a:rPr>
                        <a:t>Moderate</a:t>
                      </a:r>
                    </a:p>
                  </a:txBody>
                  <a:tcPr anchor="ctr">
                    <a:solidFill>
                      <a:srgbClr val="FFFFFF"/>
                    </a:solidFill>
                  </a:tcPr>
                </a:tc>
              </a:tr>
              <a:tr h="457200">
                <a:tc>
                  <a:txBody>
                    <a:bodyPr/>
                    <a:lstStyle/>
                    <a:p>
                      <a:pPr algn="l"/>
                      <a:r>
                        <a:rPr sz="900" b="1">
                          <a:solidFill>
                            <a:srgbClr val="000000"/>
                          </a:solidFill>
                          <a:latin typeface="Arial"/>
                        </a:rPr>
                        <a:t>Steven Collins</a:t>
                      </a:r>
                    </a:p>
                  </a:txBody>
                  <a:tcPr anchor="ctr">
                    <a:solidFill>
                      <a:srgbClr val="F5F2EB"/>
                    </a:solidFill>
                  </a:tcPr>
                </a:tc>
                <a:tc>
                  <a:txBody>
                    <a:bodyPr/>
                    <a:lstStyle/>
                    <a:p>
                      <a:pPr algn="l"/>
                      <a:r>
                        <a:rPr sz="900" b="0">
                          <a:solidFill>
                            <a:srgbClr val="000000"/>
                          </a:solidFill>
                          <a:latin typeface="Arial"/>
                        </a:rPr>
                        <a:t>Former Advent</a:t>
                      </a:r>
                    </a:p>
                  </a:txBody>
                  <a:tcPr anchor="ctr">
                    <a:solidFill>
                      <a:srgbClr val="F5F2EB"/>
                    </a:solidFill>
                  </a:tcPr>
                </a:tc>
                <a:tc>
                  <a:txBody>
                    <a:bodyPr/>
                    <a:lstStyle/>
                    <a:p>
                      <a:pPr algn="l"/>
                      <a:r>
                        <a:rPr sz="900" b="0">
                          <a:solidFill>
                            <a:srgbClr val="000000"/>
                          </a:solidFill>
                          <a:latin typeface="Arial"/>
                        </a:rPr>
                        <a:t>Former LULU Director (2007–2017)</a:t>
                      </a:r>
                    </a:p>
                  </a:txBody>
                  <a:tcPr anchor="ctr">
                    <a:solidFill>
                      <a:srgbClr val="F5F2EB"/>
                    </a:solidFill>
                  </a:tcPr>
                </a:tc>
                <a:tc>
                  <a:txBody>
                    <a:bodyPr/>
                    <a:lstStyle/>
                    <a:p>
                      <a:pPr algn="l"/>
                      <a:r>
                        <a:rPr sz="900" b="0">
                          <a:solidFill>
                            <a:srgbClr val="000000"/>
                          </a:solidFill>
                          <a:latin typeface="Arial"/>
                        </a:rPr>
                        <a:t>Board alumni path</a:t>
                      </a:r>
                    </a:p>
                  </a:txBody>
                  <a:tcPr anchor="ctr">
                    <a:solidFill>
                      <a:srgbClr val="F5F2EB"/>
                    </a:solidFill>
                  </a:tcPr>
                </a:tc>
                <a:tc>
                  <a:txBody>
                    <a:bodyPr/>
                    <a:lstStyle/>
                    <a:p>
                      <a:pPr algn="l"/>
                      <a:r>
                        <a:rPr sz="900" b="0">
                          <a:solidFill>
                            <a:srgbClr val="000000"/>
                          </a:solidFill>
                          <a:latin typeface="Arial"/>
                        </a:rPr>
                        <a:t>696 emails, last 2025</a:t>
                      </a:r>
                    </a:p>
                  </a:txBody>
                  <a:tcPr anchor="ctr">
                    <a:solidFill>
                      <a:srgbClr val="F5F2EB"/>
                    </a:solidFill>
                  </a:tcPr>
                </a:tc>
                <a:tc>
                  <a:txBody>
                    <a:bodyPr/>
                    <a:lstStyle/>
                    <a:p>
                      <a:pPr algn="l"/>
                      <a:r>
                        <a:rPr sz="900" b="0">
                          <a:solidFill>
                            <a:srgbClr val="000000"/>
                          </a:solidFill>
                          <a:latin typeface="Arial"/>
                        </a:rPr>
                        <a:t>Alumni</a:t>
                      </a:r>
                    </a:p>
                  </a:txBody>
                  <a:tcPr anchor="ctr">
                    <a:solidFill>
                      <a:srgbClr val="F5F2EB"/>
                    </a:solidFill>
                  </a:tcPr>
                </a:tc>
              </a:tr>
            </a:tbl>
          </a:graphicData>
        </a:graphic>
      </p:graphicFrame>
      <p:sp>
        <p:nvSpPr>
          <p:cNvPr id="8" name="TextBox 7"/>
          <p:cNvSpPr txBox="1"/>
          <p:nvPr/>
        </p:nvSpPr>
        <p:spPr>
          <a:xfrm>
            <a:off x="457200" y="4846320"/>
            <a:ext cx="10972800" cy="1371600"/>
          </a:xfrm>
          <a:prstGeom prst="rect">
            <a:avLst/>
          </a:prstGeom>
          <a:noFill/>
        </p:spPr>
        <p:txBody>
          <a:bodyPr wrap="square">
            <a:spAutoFit/>
          </a:bodyPr>
          <a:lstStyle/>
          <a:p>
            <a:r>
              <a:rPr sz="1200" b="1">
                <a:solidFill>
                  <a:srgbClr val="022479"/>
                </a:solidFill>
                <a:latin typeface="Arial"/>
              </a:rPr>
              <a:t>Key observations</a:t>
            </a:r>
          </a:p>
          <a:p>
            <a:pPr>
              <a:spcBef>
                <a:spcPts val="600"/>
              </a:spcBef>
            </a:pPr>
            <a:r>
              <a:rPr sz="1000" b="0">
                <a:solidFill>
                  <a:srgbClr val="000000"/>
                </a:solidFill>
                <a:latin typeface="Arial"/>
              </a:rPr>
              <a:t>•  </a:t>
            </a:r>
            <a:r>
              <a:rPr sz="1000" b="0">
                <a:solidFill>
                  <a:srgbClr val="000000"/>
                </a:solidFill>
                <a:latin typeface="Arial"/>
              </a:rPr>
              <a:t>Advent has had continuous board representation at Lululemon since 2005</a:t>
            </a:r>
            <a:r>
              <a:rPr sz="1000" b="0">
                <a:solidFill>
                  <a:srgbClr val="000000"/>
                </a:solidFill>
                <a:latin typeface="Arial"/>
              </a:rPr>
              <a:t> — an unusually deep and sustained relationship for a public company.</a:t>
            </a:r>
          </a:p>
          <a:p>
            <a:pPr>
              <a:spcBef>
                <a:spcPts val="400"/>
              </a:spcBef>
            </a:pPr>
            <a:r>
              <a:rPr sz="1000" b="1">
                <a:solidFill>
                  <a:srgbClr val="000000"/>
                </a:solidFill>
                <a:latin typeface="Arial"/>
              </a:rPr>
              <a:t>•  No dormancy risk: </a:t>
            </a:r>
            <a:r>
              <a:rPr sz="1000" b="0">
                <a:solidFill>
                  <a:srgbClr val="000000"/>
                </a:solidFill>
                <a:latin typeface="Arial"/>
              </a:rPr>
              <a:t>All primary paths show 2025 email activity. The Advent-Lululemon relationship is actively maintained.</a:t>
            </a:r>
          </a:p>
          <a:p>
            <a:pPr>
              <a:spcBef>
                <a:spcPts val="400"/>
              </a:spcBef>
            </a:pPr>
            <a:r>
              <a:rPr sz="1000" b="1">
                <a:solidFill>
                  <a:srgbClr val="000000"/>
                </a:solidFill>
                <a:latin typeface="Arial"/>
              </a:rPr>
              <a:t>•  Board transition risk: </a:t>
            </a:r>
            <a:r>
              <a:rPr sz="1000" b="0">
                <a:solidFill>
                  <a:srgbClr val="000000"/>
                </a:solidFill>
                <a:latin typeface="Arial"/>
              </a:rPr>
              <a:t>Founder Chip Wilson is pushing for board changes. Monitor whether Mussafer's and McNeill's seats are affected.</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22479"/>
        </a:solidFill>
        <a:effectLst/>
      </p:bgPr>
    </p:bg>
    <p:spTree>
      <p:nvGrpSpPr>
        <p:cNvPr id="1" name=""/>
        <p:cNvGrpSpPr/>
        <p:nvPr/>
      </p:nvGrpSpPr>
      <p:grpSpPr/>
      <p:sp>
        <p:nvSpPr>
          <p:cNvPr id="2" name="TextBox 1"/>
          <p:cNvSpPr txBox="1"/>
          <p:nvPr/>
        </p:nvSpPr>
        <p:spPr>
          <a:xfrm>
            <a:off x="365760" y="274320"/>
            <a:ext cx="2743200" cy="457200"/>
          </a:xfrm>
          <a:prstGeom prst="rect">
            <a:avLst/>
          </a:prstGeom>
          <a:noFill/>
        </p:spPr>
        <p:txBody>
          <a:bodyPr wrap="square">
            <a:spAutoFit/>
          </a:bodyPr>
          <a:lstStyle/>
          <a:p>
            <a:pPr algn="l">
              <a:defRPr sz="1400" b="1">
                <a:solidFill>
                  <a:srgbClr val="FFFFFF"/>
                </a:solidFill>
                <a:latin typeface="Arial"/>
              </a:defRPr>
            </a:pPr>
            <a:r>
              <a:rPr sz="1600" b="1">
                <a:solidFill>
                  <a:srgbClr val="E1B523"/>
                </a:solidFill>
                <a:latin typeface="Arial"/>
              </a:rPr>
              <a:t>●</a:t>
            </a:r>
            <a:r>
              <a:rPr sz="1400" b="1">
                <a:solidFill>
                  <a:srgbClr val="FFFFFF"/>
                </a:solidFill>
                <a:latin typeface="Arial"/>
              </a:rPr>
              <a:t> Advent</a:t>
            </a:r>
          </a:p>
        </p:txBody>
      </p:sp>
      <p:sp>
        <p:nvSpPr>
          <p:cNvPr id="3" name="TextBox 2"/>
          <p:cNvSpPr txBox="1"/>
          <p:nvPr/>
        </p:nvSpPr>
        <p:spPr>
          <a:xfrm>
            <a:off x="457200" y="1371600"/>
            <a:ext cx="9144000" cy="548640"/>
          </a:xfrm>
          <a:prstGeom prst="rect">
            <a:avLst/>
          </a:prstGeom>
          <a:noFill/>
        </p:spPr>
        <p:txBody>
          <a:bodyPr wrap="square">
            <a:spAutoFit/>
          </a:bodyPr>
          <a:lstStyle/>
          <a:p>
            <a:pPr algn="l">
              <a:defRPr sz="2800" b="1">
                <a:solidFill>
                  <a:srgbClr val="FFFFFF"/>
                </a:solidFill>
                <a:latin typeface="Arial"/>
              </a:defRPr>
            </a:pPr>
            <a:r>
              <a:t>Recommended next steps</a:t>
            </a:r>
          </a:p>
        </p:txBody>
      </p:sp>
      <p:sp>
        <p:nvSpPr>
          <p:cNvPr id="4" name="TextBox 3"/>
          <p:cNvSpPr txBox="1"/>
          <p:nvPr/>
        </p:nvSpPr>
        <p:spPr>
          <a:xfrm>
            <a:off x="640080" y="2286000"/>
            <a:ext cx="10515600" cy="4114800"/>
          </a:xfrm>
          <a:prstGeom prst="rect">
            <a:avLst/>
          </a:prstGeom>
          <a:noFill/>
        </p:spPr>
        <p:txBody>
          <a:bodyPr wrap="square">
            <a:spAutoFit/>
          </a:bodyPr>
          <a:lstStyle/>
          <a:p>
            <a:pPr>
              <a:spcAft>
                <a:spcPts val="800"/>
              </a:spcAft>
            </a:pPr>
            <a:r>
              <a:rPr sz="1300" b="1">
                <a:solidFill>
                  <a:srgbClr val="E1B523"/>
                </a:solidFill>
                <a:latin typeface="Arial"/>
              </a:rPr>
              <a:t>1. </a:t>
            </a:r>
            <a:r>
              <a:rPr sz="1300" b="1">
                <a:solidFill>
                  <a:srgbClr val="FFFFFF"/>
                </a:solidFill>
                <a:latin typeface="Arial"/>
              </a:rPr>
              <a:t>Leverage David Mussafer as primary conduit</a:t>
            </a:r>
            <a:r>
              <a:rPr sz="1100" b="0">
                <a:solidFill>
                  <a:srgbClr val="BBCCFF"/>
                </a:solidFill>
                <a:latin typeface="Arial"/>
              </a:rPr>
              <a:t> — As Lead Independent Director and Advent Chairman, Mussafer is the single most powerful node for any engagement with Lululemon leadership. Coordinate with his office before outreach.</a:t>
            </a:r>
          </a:p>
          <a:p>
            <a:pPr>
              <a:spcBef>
                <a:spcPts val="1000"/>
              </a:spcBef>
              <a:spcAft>
                <a:spcPts val="400"/>
              </a:spcAft>
            </a:pPr>
            <a:r>
              <a:rPr sz="1300" b="1">
                <a:solidFill>
                  <a:srgbClr val="E1B523"/>
                </a:solidFill>
                <a:latin typeface="Arial"/>
              </a:rPr>
              <a:t>2. </a:t>
            </a:r>
            <a:r>
              <a:rPr sz="1300" b="1">
                <a:solidFill>
                  <a:srgbClr val="FFFFFF"/>
                </a:solidFill>
                <a:latin typeface="Arial"/>
              </a:rPr>
              <a:t>Time Heidi O'Neill outreach for post-September 2026</a:t>
            </a:r>
            <a:r>
              <a:rPr sz="1100" b="0">
                <a:solidFill>
                  <a:srgbClr val="BBCCFF"/>
                </a:solidFill>
                <a:latin typeface="Arial"/>
              </a:rPr>
              <a:t> — She starts Sept 8. Mussafer can facilitate a personal introduction once she's onboarded. Run an APN lookup on O'Neill via nike.com domain to surface any pre-existing Advent ties through Nike.</a:t>
            </a:r>
          </a:p>
          <a:p>
            <a:pPr>
              <a:spcBef>
                <a:spcPts val="1000"/>
              </a:spcBef>
              <a:spcAft>
                <a:spcPts val="400"/>
              </a:spcAft>
            </a:pPr>
            <a:r>
              <a:rPr sz="1300" b="1">
                <a:solidFill>
                  <a:srgbClr val="E1B523"/>
                </a:solidFill>
                <a:latin typeface="Arial"/>
              </a:rPr>
              <a:t>3. </a:t>
            </a:r>
            <a:r>
              <a:rPr sz="1300" b="1">
                <a:solidFill>
                  <a:srgbClr val="FFFFFF"/>
                </a:solidFill>
                <a:latin typeface="Arial"/>
              </a:rPr>
              <a:t>Run APN person-level lookup on Ranju Das</a:t>
            </a:r>
            <a:r>
              <a:rPr sz="1100" b="0">
                <a:solidFill>
                  <a:srgbClr val="BBCCFF"/>
                </a:solidFill>
                <a:latin typeface="Arial"/>
              </a:rPr>
              <a:t> — The Chief AI &amp; Technology Officer has no APN path. Search for him specifically to find any intermediary connections, or use the board-to-management route.</a:t>
            </a:r>
          </a:p>
          <a:p>
            <a:pPr>
              <a:spcBef>
                <a:spcPts val="1000"/>
              </a:spcBef>
              <a:spcAft>
                <a:spcPts val="400"/>
              </a:spcAft>
            </a:pPr>
            <a:r>
              <a:rPr sz="1300" b="1">
                <a:solidFill>
                  <a:srgbClr val="E1B523"/>
                </a:solidFill>
                <a:latin typeface="Arial"/>
              </a:rPr>
              <a:t>4. </a:t>
            </a:r>
            <a:r>
              <a:rPr sz="1300" b="1">
                <a:solidFill>
                  <a:srgbClr val="FFFFFF"/>
                </a:solidFill>
                <a:latin typeface="Arial"/>
              </a:rPr>
              <a:t>Run APN company lookup on nike.com</a:t>
            </a:r>
            <a:r>
              <a:rPr sz="1100" b="0">
                <a:solidFill>
                  <a:srgbClr val="BBCCFF"/>
                </a:solidFill>
                <a:latin typeface="Arial"/>
              </a:rPr>
              <a:t> — Given O'Neill's 25-year Nike career, an APN mapping of Nike may surface intermediaries who know O'Neill personally and have separate Advent ties.</a:t>
            </a:r>
          </a:p>
          <a:p>
            <a:pPr>
              <a:spcBef>
                <a:spcPts val="1000"/>
              </a:spcBef>
              <a:spcAft>
                <a:spcPts val="400"/>
              </a:spcAft>
            </a:pPr>
            <a:r>
              <a:rPr sz="1300" b="1">
                <a:solidFill>
                  <a:srgbClr val="E1B523"/>
                </a:solidFill>
                <a:latin typeface="Arial"/>
              </a:rPr>
              <a:t>5. </a:t>
            </a:r>
            <a:r>
              <a:rPr sz="1300" b="1">
                <a:solidFill>
                  <a:srgbClr val="FFFFFF"/>
                </a:solidFill>
                <a:latin typeface="Arial"/>
              </a:rPr>
              <a:t>Monitor board composition</a:t>
            </a:r>
            <a:r>
              <a:rPr sz="1100" b="0">
                <a:solidFill>
                  <a:srgbClr val="BBCCFF"/>
                </a:solidFill>
                <a:latin typeface="Arial"/>
              </a:rPr>
              <a:t> — Founder Chip Wilson is advocating board changes. Confirm Mussafer's continued board seat — it underpins the majority of warm paths.</a:t>
            </a:r>
          </a:p>
          <a:p>
            <a:pPr>
              <a:spcBef>
                <a:spcPts val="1000"/>
              </a:spcBef>
              <a:spcAft>
                <a:spcPts val="400"/>
              </a:spcAft>
            </a:pPr>
            <a:r>
              <a:rPr sz="1300" b="1">
                <a:solidFill>
                  <a:srgbClr val="E1B523"/>
                </a:solidFill>
                <a:latin typeface="Arial"/>
              </a:rPr>
              <a:t>6. </a:t>
            </a:r>
            <a:r>
              <a:rPr sz="1300" b="1">
                <a:solidFill>
                  <a:srgbClr val="FFFFFF"/>
                </a:solidFill>
                <a:latin typeface="Arial"/>
              </a:rPr>
              <a:t>Engage Jon McNeill as secondary board path</a:t>
            </a:r>
            <a:r>
              <a:rPr sz="1100" b="0">
                <a:solidFill>
                  <a:srgbClr val="BBCCFF"/>
                </a:solidFill>
                <a:latin typeface="Arial"/>
              </a:rPr>
              <a:t> — As an Advent Advisory Partner and Lululemon board member since 2016, McNeill offers an alternative board-level channel with massive email depth (18,000+).</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