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38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2743200" cy="4572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E1B523"/>
                </a:solidFill>
                <a:latin typeface="Inter"/>
              </a:rPr>
              <a:t>●</a:t>
            </a:r>
            <a:r>
              <a:rPr sz="2200" b="1" i="0">
                <a:solidFill>
                  <a:srgbClr val="FFFFFF"/>
                </a:solidFill>
                <a:latin typeface="Inter"/>
              </a:rPr>
              <a:t>Advent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377440"/>
            <a:ext cx="9448495" cy="82296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spcBef>
                <a:spcPts val="0"/>
              </a:spcBef>
              <a:spcAft>
                <a:spcPts val="0"/>
              </a:spcAft>
              <a:defRPr sz="3600" b="1" i="0">
                <a:solidFill>
                  <a:srgbClr val="FFFFFF"/>
                </a:solidFill>
                <a:latin typeface="Inter"/>
              </a:defRPr>
            </a:pPr>
            <a:r>
              <a:t>Project Nova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3154680"/>
            <a:ext cx="9448495" cy="54864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spcBef>
                <a:spcPts val="0"/>
              </a:spcBef>
              <a:spcAft>
                <a:spcPts val="0"/>
              </a:spcAft>
              <a:defRPr sz="2000" b="0" i="0">
                <a:solidFill>
                  <a:srgbClr val="FFFFFF"/>
                </a:solidFill>
                <a:latin typeface="Inter"/>
              </a:defRPr>
            </a:pPr>
            <a:r>
              <a:t>APN warm-intro coverage analysis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3749039"/>
            <a:ext cx="9448495" cy="41148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0" i="0">
                <a:solidFill>
                  <a:srgbClr val="FFFFFF"/>
                </a:solidFill>
                <a:latin typeface="Inter"/>
              </a:defRPr>
            </a:pPr>
            <a:r>
              <a:t>StarCompliance · starcompliance.com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5715000"/>
            <a:ext cx="9448495" cy="32004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FFFFFF"/>
                </a:solidFill>
                <a:latin typeface="Inter"/>
              </a:defRPr>
            </a:pPr>
            <a:r>
              <a:t>Prepared for Alfredo Sandes · April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6035040"/>
            <a:ext cx="9448495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FFFFFF"/>
                </a:solidFill>
                <a:latin typeface="Inter"/>
              </a:defRPr>
            </a:pPr>
            <a:r>
              <a:t>Private &amp; confidential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65760"/>
            <a:ext cx="10515600" cy="5943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2600" b="1" i="0">
                <a:solidFill>
                  <a:srgbClr val="022479"/>
                </a:solidFill>
                <a:latin typeface="Inter"/>
              </a:defRPr>
            </a:pPr>
            <a:r>
              <a:t>Coverage summary</a:t>
            </a:r>
          </a:p>
        </p:txBody>
      </p:sp>
      <p:sp>
        <p:nvSpPr>
          <p:cNvPr id="3" name="Rectangle 2"/>
          <p:cNvSpPr/>
          <p:nvPr/>
        </p:nvSpPr>
        <p:spPr>
          <a:xfrm>
            <a:off x="678027" y="1371600"/>
            <a:ext cx="2468880" cy="1371600"/>
          </a:xfrm>
          <a:prstGeom prst="rect">
            <a:avLst/>
          </a:prstGeom>
          <a:solidFill>
            <a:srgbClr val="F5F2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78027" y="1371600"/>
            <a:ext cx="2468880" cy="54864"/>
          </a:xfrm>
          <a:prstGeom prst="rect">
            <a:avLst/>
          </a:prstGeom>
          <a:solidFill>
            <a:srgbClr val="003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9467" y="1554480"/>
            <a:ext cx="2286000" cy="54864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spcBef>
                <a:spcPts val="0"/>
              </a:spcBef>
              <a:spcAft>
                <a:spcPts val="0"/>
              </a:spcAft>
              <a:defRPr sz="3200" b="1" i="0">
                <a:solidFill>
                  <a:srgbClr val="0038FF"/>
                </a:solidFill>
                <a:latin typeface="Inter"/>
              </a:defRPr>
            </a:pPr>
            <a:r>
              <a:t>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9467" y="2148840"/>
            <a:ext cx="2286000" cy="4572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022479"/>
                </a:solidFill>
                <a:latin typeface="Inter"/>
              </a:defRPr>
            </a:pPr>
            <a:r>
              <a:t>People profiled</a:t>
            </a:r>
          </a:p>
        </p:txBody>
      </p:sp>
      <p:sp>
        <p:nvSpPr>
          <p:cNvPr id="7" name="Rectangle 6"/>
          <p:cNvSpPr/>
          <p:nvPr/>
        </p:nvSpPr>
        <p:spPr>
          <a:xfrm>
            <a:off x="3466947" y="1371600"/>
            <a:ext cx="2468880" cy="1371600"/>
          </a:xfrm>
          <a:prstGeom prst="rect">
            <a:avLst/>
          </a:prstGeom>
          <a:solidFill>
            <a:srgbClr val="F5F2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466947" y="1371600"/>
            <a:ext cx="2468880" cy="54864"/>
          </a:xfrm>
          <a:prstGeom prst="rect">
            <a:avLst/>
          </a:prstGeom>
          <a:solidFill>
            <a:srgbClr val="003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558387" y="1554480"/>
            <a:ext cx="2286000" cy="54864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spcBef>
                <a:spcPts val="0"/>
              </a:spcBef>
              <a:spcAft>
                <a:spcPts val="0"/>
              </a:spcAft>
              <a:defRPr sz="3200" b="1" i="0">
                <a:solidFill>
                  <a:srgbClr val="0038FF"/>
                </a:solidFill>
                <a:latin typeface="Inter"/>
              </a:defRPr>
            </a:pPr>
            <a:r>
              <a:t>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58387" y="2148840"/>
            <a:ext cx="2286000" cy="4572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022479"/>
                </a:solidFill>
                <a:latin typeface="Inter"/>
              </a:defRPr>
            </a:pPr>
            <a:r>
              <a:t>With viable APN paths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55867" y="1371600"/>
            <a:ext cx="2468880" cy="1371600"/>
          </a:xfrm>
          <a:prstGeom prst="rect">
            <a:avLst/>
          </a:prstGeom>
          <a:solidFill>
            <a:srgbClr val="F5F2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255867" y="1371600"/>
            <a:ext cx="2468880" cy="54864"/>
          </a:xfrm>
          <a:prstGeom prst="rect">
            <a:avLst/>
          </a:prstGeom>
          <a:solidFill>
            <a:srgbClr val="003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47307" y="1554480"/>
            <a:ext cx="2286000" cy="54864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spcBef>
                <a:spcPts val="0"/>
              </a:spcBef>
              <a:spcAft>
                <a:spcPts val="0"/>
              </a:spcAft>
              <a:defRPr sz="3200" b="1" i="0">
                <a:solidFill>
                  <a:srgbClr val="0038FF"/>
                </a:solidFill>
                <a:latin typeface="Inter"/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47307" y="2148840"/>
            <a:ext cx="2286000" cy="4572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022479"/>
                </a:solidFill>
                <a:latin typeface="Inter"/>
              </a:defRPr>
            </a:pPr>
            <a:r>
              <a:t>Direct Advent connections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044787" y="1371600"/>
            <a:ext cx="2468880" cy="1371600"/>
          </a:xfrm>
          <a:prstGeom prst="rect">
            <a:avLst/>
          </a:prstGeom>
          <a:solidFill>
            <a:srgbClr val="F5F2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9044787" y="1371600"/>
            <a:ext cx="2468880" cy="54864"/>
          </a:xfrm>
          <a:prstGeom prst="rect">
            <a:avLst/>
          </a:prstGeom>
          <a:solidFill>
            <a:srgbClr val="003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36227" y="1554480"/>
            <a:ext cx="2286000" cy="54864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spcBef>
                <a:spcPts val="0"/>
              </a:spcBef>
              <a:spcAft>
                <a:spcPts val="0"/>
              </a:spcAft>
              <a:defRPr sz="3200" b="1" i="0">
                <a:solidFill>
                  <a:srgbClr val="0038FF"/>
                </a:solidFill>
                <a:latin typeface="Inter"/>
              </a:defRPr>
            </a:pPr>
            <a: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136227" y="2148840"/>
            <a:ext cx="2286000" cy="4572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022479"/>
                </a:solidFill>
                <a:latin typeface="Inter"/>
              </a:defRPr>
            </a:pPr>
            <a:r>
              <a:t>Convergence nodes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3200400"/>
            <a:ext cx="10515600" cy="22860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022479"/>
                </a:solidFill>
                <a:latin typeface="Inter"/>
              </a:defRPr>
            </a:pPr>
            <a:r>
              <a:t>APN identified warm introduction paths to 7 of 9 target executives at StarCompliance. Two convergence nodes — Lauren Young (MD, New York) and Eric Noeth (MD, Palo Alto) — each connect to multiple C-suite members. The warmest current-employee path is Abhishek Chauhan’s 2,129-message relationship with Alan Johansen (last 2025), bridging to CFO/COO Lang Leonard.</a:t>
            </a:r>
          </a:p>
        </p:txBody>
      </p:sp>
      <p:pic>
        <p:nvPicPr>
          <p:cNvPr id="20" name="Picture 19" descr="advent-logo-blac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263640"/>
            <a:ext cx="1431777" cy="347472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4114800" y="6309360"/>
            <a:ext cx="3962095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spcBef>
                <a:spcPts val="0"/>
              </a:spcBef>
              <a:spcAft>
                <a:spcPts val="0"/>
              </a:spcAft>
              <a:defRPr sz="800" b="0" i="0">
                <a:solidFill>
                  <a:srgbClr val="999893"/>
                </a:solidFill>
                <a:latin typeface="Inter"/>
              </a:defRPr>
            </a:pPr>
            <a:r>
              <a:t>Private &amp; confidential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972800" y="6309360"/>
            <a:ext cx="761695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>
              <a:spcBef>
                <a:spcPts val="0"/>
              </a:spcBef>
              <a:spcAft>
                <a:spcPts val="0"/>
              </a:spcAft>
              <a:defRPr sz="800" b="0" i="0">
                <a:solidFill>
                  <a:srgbClr val="999893"/>
                </a:solidFill>
                <a:latin typeface="Inter"/>
              </a:defRPr>
            </a:pPr>
            <a: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65760"/>
            <a:ext cx="10515600" cy="5943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2600" b="1" i="0">
                <a:solidFill>
                  <a:srgbClr val="022479"/>
                </a:solidFill>
                <a:latin typeface="Inter"/>
              </a:defRPr>
            </a:pPr>
            <a:r>
              <a:t>APN coverage by executive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40080" y="1234440"/>
          <a:ext cx="854964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"/>
                <a:gridCol w="1554480"/>
                <a:gridCol w="1097280"/>
                <a:gridCol w="914400"/>
                <a:gridCol w="502920"/>
                <a:gridCol w="3108960"/>
                <a:gridCol w="1005840"/>
              </a:tblGrid>
              <a:tr h="438912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  <a:latin typeface="Inter"/>
                        </a:defRPr>
                      </a:pPr>
                      <a:r>
                        <a:t>#</a:t>
                      </a:r>
                    </a:p>
                  </a:txBody>
                  <a:tcPr>
                    <a:solidFill>
                      <a:srgbClr val="02247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  <a:latin typeface="Inter"/>
                        </a:defRPr>
                      </a:pPr>
                      <a:r>
                        <a:t>Name</a:t>
                      </a:r>
                    </a:p>
                  </a:txBody>
                  <a:tcPr>
                    <a:solidFill>
                      <a:srgbClr val="02247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  <a:latin typeface="Inter"/>
                        </a:defRPr>
                      </a:pPr>
                      <a:r>
                        <a:t>Role</a:t>
                      </a:r>
                    </a:p>
                  </a:txBody>
                  <a:tcPr>
                    <a:solidFill>
                      <a:srgbClr val="02247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  <a:latin typeface="Inter"/>
                        </a:defRPr>
                      </a:pPr>
                      <a:r>
                        <a:t>APN level</a:t>
                      </a:r>
                    </a:p>
                  </a:txBody>
                  <a:tcPr>
                    <a:solidFill>
                      <a:srgbClr val="02247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  <a:latin typeface="Inter"/>
                        </a:defRPr>
                      </a:pPr>
                      <a:r>
                        <a:t>Path</a:t>
                      </a:r>
                    </a:p>
                  </a:txBody>
                  <a:tcPr>
                    <a:solidFill>
                      <a:srgbClr val="02247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  <a:latin typeface="Inter"/>
                        </a:defRPr>
                      </a:pPr>
                      <a:r>
                        <a:t>Key Advent contact (current)</a:t>
                      </a:r>
                    </a:p>
                  </a:txBody>
                  <a:tcPr>
                    <a:solidFill>
                      <a:srgbClr val="02247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  <a:latin typeface="Inter"/>
                        </a:defRPr>
                      </a:pPr>
                      <a:r>
                        <a:t>Warmth</a:t>
                      </a:r>
                    </a:p>
                  </a:txBody>
                  <a:tcPr>
                    <a:solidFill>
                      <a:srgbClr val="022479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1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Jennifer Sun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CEO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L1 direct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Yes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Lauren Young (MD, NY)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999893"/>
                          </a:solidFill>
                          <a:latin typeface="Inter"/>
                        </a:defRPr>
                      </a:pPr>
                      <a:r>
                        <a:t>Dormant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2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Lang Leonard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CFO &amp; COO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L2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Yes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Abhishek Chauhan (Dir, Boston) via Johansen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038FF"/>
                          </a:solidFill>
                          <a:latin typeface="Inter"/>
                        </a:defRPr>
                      </a:pPr>
                      <a:r>
                        <a:t>★ Warm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3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Craig Jones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CRO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L2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Yes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Lauren Young (MD, NY) via Costello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038FF"/>
                          </a:solidFill>
                          <a:latin typeface="Inter"/>
                        </a:defRPr>
                      </a:pPr>
                      <a:r>
                        <a:t>Warm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4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David Rowland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CTO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L2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Yes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Peter James (Dir, London) via Langworthy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038FF"/>
                          </a:solidFill>
                          <a:latin typeface="Inter"/>
                        </a:defRPr>
                      </a:pPr>
                      <a:r>
                        <a:t>Warm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5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Michael DiComes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CSO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L2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Yes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Carmine Petrone (MD, Boston) via Huber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038FF"/>
                          </a:solidFill>
                          <a:latin typeface="Inter"/>
                        </a:defRPr>
                      </a:pPr>
                      <a:r>
                        <a:t>Warm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6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Kelvin Dickenson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CPO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L1 direct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Yes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John Maldonado (MP, Boston)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982B09"/>
                          </a:solidFill>
                          <a:latin typeface="Inter"/>
                        </a:defRPr>
                      </a:pPr>
                      <a:r>
                        <a:t>Cold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7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Paul Geishecker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Sr. Exec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L1 direct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Yes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Christine Nagy (Sr Dir, Boston)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999893"/>
                          </a:solidFill>
                          <a:latin typeface="Inter"/>
                        </a:defRPr>
                      </a:pPr>
                      <a:r>
                        <a:t>Dormant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8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Marc Epstein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Founder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Not found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No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—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—</a:t>
                      </a:r>
                    </a:p>
                  </a:txBody>
                  <a:tcPr marL="45720" marR="45720" marT="18288" marB="18288">
                    <a:solidFill>
                      <a:srgbClr val="F5F2EB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9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Stuart Breslow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Ind. board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Not found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No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—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022479"/>
                          </a:solidFill>
                          <a:latin typeface="Inter"/>
                        </a:defRPr>
                      </a:pPr>
                      <a:r>
                        <a:t>—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4" name="Picture 3" descr="advent-logo-blac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263640"/>
            <a:ext cx="1431777" cy="34747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14800" y="6309360"/>
            <a:ext cx="3962095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spcBef>
                <a:spcPts val="0"/>
              </a:spcBef>
              <a:spcAft>
                <a:spcPts val="0"/>
              </a:spcAft>
              <a:defRPr sz="800" b="0" i="0">
                <a:solidFill>
                  <a:srgbClr val="999893"/>
                </a:solidFill>
                <a:latin typeface="Inter"/>
              </a:defRPr>
            </a:pPr>
            <a:r>
              <a:t>Private &amp;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0" y="6309360"/>
            <a:ext cx="761695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>
              <a:spcBef>
                <a:spcPts val="0"/>
              </a:spcBef>
              <a:spcAft>
                <a:spcPts val="0"/>
              </a:spcAft>
              <a:defRPr sz="800" b="0" i="0">
                <a:solidFill>
                  <a:srgbClr val="999893"/>
                </a:solidFill>
                <a:latin typeface="Inter"/>
              </a:defRPr>
            </a:pPr>
            <a: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65760"/>
            <a:ext cx="10515600" cy="5943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2600" b="1" i="0">
                <a:solidFill>
                  <a:srgbClr val="022479"/>
                </a:solidFill>
                <a:latin typeface="Inter"/>
              </a:defRPr>
            </a:pPr>
            <a:r>
              <a:t>Warmest path — Lang Leonard, CFO &amp; COO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572871" y="2011680"/>
            <a:ext cx="2377440" cy="914400"/>
          </a:xfrm>
          <a:prstGeom prst="roundRect">
            <a:avLst/>
          </a:prstGeom>
          <a:solidFill>
            <a:srgbClr val="022479"/>
          </a:solidFill>
          <a:ln w="25400">
            <a:solidFill>
              <a:srgbClr val="0224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100" b="1">
                <a:solidFill>
                  <a:srgbClr val="FFFFFF"/>
                </a:solidFill>
                <a:latin typeface="Inter"/>
              </a:defRPr>
            </a:pPr>
            <a:r>
              <a:t>Alfredo</a:t>
            </a:r>
            <a:br/>
            <a:r>
              <a:t>Sandes</a:t>
            </a:r>
          </a:p>
        </p:txBody>
      </p:sp>
      <p:sp>
        <p:nvSpPr>
          <p:cNvPr id="4" name="Right Arrow 3"/>
          <p:cNvSpPr/>
          <p:nvPr/>
        </p:nvSpPr>
        <p:spPr>
          <a:xfrm>
            <a:off x="3060039" y="2340864"/>
            <a:ext cx="292608" cy="256032"/>
          </a:xfrm>
          <a:prstGeom prst="rightArrow">
            <a:avLst/>
          </a:prstGeom>
          <a:solidFill>
            <a:srgbClr val="0224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3462375" y="2011680"/>
            <a:ext cx="2377440" cy="914400"/>
          </a:xfrm>
          <a:prstGeom prst="roundRect">
            <a:avLst/>
          </a:prstGeom>
          <a:solidFill>
            <a:srgbClr val="0038FF"/>
          </a:solidFill>
          <a:ln w="25400">
            <a:solidFill>
              <a:srgbClr val="0038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100" b="1">
                <a:solidFill>
                  <a:srgbClr val="FFFFFF"/>
                </a:solidFill>
                <a:latin typeface="Inter"/>
              </a:defRPr>
            </a:pPr>
            <a:r>
              <a:t>Abhishek Chauhan</a:t>
            </a:r>
            <a:br/>
            <a:r>
              <a:t>(Advent, Dir, Boston)</a:t>
            </a:r>
          </a:p>
        </p:txBody>
      </p:sp>
      <p:sp>
        <p:nvSpPr>
          <p:cNvPr id="6" name="Right Arrow 5"/>
          <p:cNvSpPr/>
          <p:nvPr/>
        </p:nvSpPr>
        <p:spPr>
          <a:xfrm>
            <a:off x="5949543" y="2340864"/>
            <a:ext cx="292608" cy="256032"/>
          </a:xfrm>
          <a:prstGeom prst="rightArrow">
            <a:avLst/>
          </a:prstGeom>
          <a:solidFill>
            <a:srgbClr val="0224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6351879" y="2011680"/>
            <a:ext cx="2377440" cy="914400"/>
          </a:xfrm>
          <a:prstGeom prst="roundRect">
            <a:avLst/>
          </a:prstGeom>
          <a:solidFill>
            <a:srgbClr val="F5F2EB"/>
          </a:solidFill>
          <a:ln w="25400">
            <a:solidFill>
              <a:srgbClr val="0224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100" b="1">
                <a:solidFill>
                  <a:srgbClr val="022479"/>
                </a:solidFill>
                <a:latin typeface="Inter"/>
              </a:defRPr>
            </a:pPr>
            <a:r>
              <a:t>Alan Johansen</a:t>
            </a:r>
            <a:br/>
            <a:r>
              <a:t>(Intermediary)</a:t>
            </a:r>
          </a:p>
        </p:txBody>
      </p:sp>
      <p:sp>
        <p:nvSpPr>
          <p:cNvPr id="8" name="Right Arrow 7"/>
          <p:cNvSpPr/>
          <p:nvPr/>
        </p:nvSpPr>
        <p:spPr>
          <a:xfrm>
            <a:off x="8839047" y="2340864"/>
            <a:ext cx="292608" cy="256032"/>
          </a:xfrm>
          <a:prstGeom prst="rightArrow">
            <a:avLst/>
          </a:prstGeom>
          <a:solidFill>
            <a:srgbClr val="0224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9241383" y="2011680"/>
            <a:ext cx="2377440" cy="9144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E1B52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100" b="1">
                <a:solidFill>
                  <a:srgbClr val="022479"/>
                </a:solidFill>
                <a:latin typeface="Inter"/>
              </a:defRPr>
            </a:pPr>
            <a:r>
              <a:t>Lang Leonard</a:t>
            </a:r>
            <a:br/>
            <a:r>
              <a:t>(CFO &amp; COO)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3429000"/>
            <a:ext cx="10332720" cy="41148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1" i="0">
                <a:solidFill>
                  <a:srgbClr val="0038FF"/>
                </a:solidFill>
                <a:latin typeface="Inter"/>
              </a:defRPr>
            </a:pPr>
            <a:r>
              <a:t>Abhishek Chauhan ↔ Alan Johansen: STRONG · 2,129 messages · Last email 2025 · WARM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3977639"/>
            <a:ext cx="1033272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022479"/>
                </a:solidFill>
                <a:latin typeface="Inter"/>
              </a:defRPr>
            </a:pPr>
            <a:r>
              <a:t>Alan Johansen (Advent portfolio hire) is the intermediary with the deepest Advent ties at StarCompliance’s CFO orbit.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200400" y="4846320"/>
            <a:ext cx="5760720" cy="548640"/>
          </a:xfrm>
          <a:prstGeom prst="roundRect">
            <a:avLst/>
          </a:prstGeom>
          <a:solidFill>
            <a:srgbClr val="E1B523"/>
          </a:solidFill>
          <a:ln w="12700">
            <a:solidFill>
              <a:srgbClr val="E1B52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 b="1">
                <a:solidFill>
                  <a:srgbClr val="022479"/>
                </a:solidFill>
                <a:latin typeface="Inter"/>
              </a:defRPr>
            </a:pPr>
            <a:r>
              <a:t>★ WARMEST — Highest-volume current Advent relationship</a:t>
            </a:r>
          </a:p>
        </p:txBody>
      </p:sp>
      <p:pic>
        <p:nvPicPr>
          <p:cNvPr id="13" name="Picture 12" descr="advent-logo-blac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263640"/>
            <a:ext cx="1431777" cy="34747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114800" y="6309360"/>
            <a:ext cx="3962095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spcBef>
                <a:spcPts val="0"/>
              </a:spcBef>
              <a:spcAft>
                <a:spcPts val="0"/>
              </a:spcAft>
              <a:defRPr sz="800" b="0" i="0">
                <a:solidFill>
                  <a:srgbClr val="999893"/>
                </a:solidFill>
                <a:latin typeface="Inter"/>
              </a:defRPr>
            </a:pPr>
            <a:r>
              <a:t>Private &amp; confidential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72800" y="6309360"/>
            <a:ext cx="761695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>
              <a:spcBef>
                <a:spcPts val="0"/>
              </a:spcBef>
              <a:spcAft>
                <a:spcPts val="0"/>
              </a:spcAft>
              <a:defRPr sz="800" b="0" i="0">
                <a:solidFill>
                  <a:srgbClr val="999893"/>
                </a:solidFill>
                <a:latin typeface="Inter"/>
              </a:defRPr>
            </a:pPr>
            <a: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65760"/>
            <a:ext cx="10515600" cy="5943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2600" b="1" i="0">
                <a:solidFill>
                  <a:srgbClr val="022479"/>
                </a:solidFill>
                <a:latin typeface="Inter"/>
              </a:defRPr>
            </a:pPr>
            <a:r>
              <a:t>Warm paths — CTO and CRO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188720"/>
            <a:ext cx="502920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022479"/>
                </a:solidFill>
                <a:latin typeface="Inter"/>
              </a:defRPr>
            </a:pPr>
            <a:r>
              <a:t>David Rowland (CTO)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714499"/>
            <a:ext cx="1325880" cy="777240"/>
          </a:xfrm>
          <a:prstGeom prst="roundRect">
            <a:avLst/>
          </a:prstGeom>
          <a:solidFill>
            <a:srgbClr val="022479"/>
          </a:solidFill>
          <a:ln w="25400">
            <a:solidFill>
              <a:srgbClr val="0224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000" b="1">
                <a:solidFill>
                  <a:srgbClr val="FFFFFF"/>
                </a:solidFill>
                <a:latin typeface="Inter"/>
              </a:defRPr>
            </a:pPr>
            <a:r>
              <a:t>Alfredo</a:t>
            </a:r>
          </a:p>
        </p:txBody>
      </p:sp>
      <p:sp>
        <p:nvSpPr>
          <p:cNvPr id="5" name="Right Arrow 4"/>
          <p:cNvSpPr/>
          <p:nvPr/>
        </p:nvSpPr>
        <p:spPr>
          <a:xfrm>
            <a:off x="1837943" y="2002536"/>
            <a:ext cx="201168" cy="201168"/>
          </a:xfrm>
          <a:prstGeom prst="rightArrow">
            <a:avLst/>
          </a:prstGeom>
          <a:solidFill>
            <a:srgbClr val="0224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2093976" y="1714499"/>
            <a:ext cx="1325880" cy="777240"/>
          </a:xfrm>
          <a:prstGeom prst="roundRect">
            <a:avLst/>
          </a:prstGeom>
          <a:solidFill>
            <a:srgbClr val="0038FF"/>
          </a:solidFill>
          <a:ln w="25400">
            <a:solidFill>
              <a:srgbClr val="0038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000" b="1">
                <a:solidFill>
                  <a:srgbClr val="FFFFFF"/>
                </a:solidFill>
                <a:latin typeface="Inter"/>
              </a:defRPr>
            </a:pPr>
            <a:r>
              <a:t>Peter James</a:t>
            </a:r>
            <a:br/>
            <a:r>
              <a:t>(Advent, Dir,</a:t>
            </a:r>
            <a:br/>
            <a:r>
              <a:t>London)</a:t>
            </a:r>
          </a:p>
        </p:txBody>
      </p:sp>
      <p:sp>
        <p:nvSpPr>
          <p:cNvPr id="7" name="Right Arrow 6"/>
          <p:cNvSpPr/>
          <p:nvPr/>
        </p:nvSpPr>
        <p:spPr>
          <a:xfrm>
            <a:off x="3474720" y="2002536"/>
            <a:ext cx="201168" cy="201168"/>
          </a:xfrm>
          <a:prstGeom prst="rightArrow">
            <a:avLst/>
          </a:prstGeom>
          <a:solidFill>
            <a:srgbClr val="0224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3730752" y="1714499"/>
            <a:ext cx="1325880" cy="777240"/>
          </a:xfrm>
          <a:prstGeom prst="roundRect">
            <a:avLst/>
          </a:prstGeom>
          <a:solidFill>
            <a:srgbClr val="F5F2EB"/>
          </a:solidFill>
          <a:ln w="25400">
            <a:solidFill>
              <a:srgbClr val="0224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000" b="1">
                <a:solidFill>
                  <a:srgbClr val="022479"/>
                </a:solidFill>
                <a:latin typeface="Inter"/>
              </a:defRPr>
            </a:pPr>
            <a:r>
              <a:t>Ben C.</a:t>
            </a:r>
            <a:br/>
            <a:r>
              <a:t>Langworthy</a:t>
            </a:r>
          </a:p>
        </p:txBody>
      </p:sp>
      <p:sp>
        <p:nvSpPr>
          <p:cNvPr id="9" name="Right Arrow 8"/>
          <p:cNvSpPr/>
          <p:nvPr/>
        </p:nvSpPr>
        <p:spPr>
          <a:xfrm>
            <a:off x="5111496" y="2002536"/>
            <a:ext cx="201168" cy="201168"/>
          </a:xfrm>
          <a:prstGeom prst="rightArrow">
            <a:avLst/>
          </a:prstGeom>
          <a:solidFill>
            <a:srgbClr val="0224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5367528" y="1714499"/>
            <a:ext cx="1325880" cy="77724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E1B52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000" b="1">
                <a:solidFill>
                  <a:srgbClr val="022479"/>
                </a:solidFill>
                <a:latin typeface="Inter"/>
              </a:defRPr>
            </a:pPr>
            <a:r>
              <a:t>David Rowland</a:t>
            </a:r>
            <a:br/>
            <a:r>
              <a:t>(CTO)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2788920"/>
            <a:ext cx="5303520" cy="32004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1" i="0">
                <a:solidFill>
                  <a:srgbClr val="0038FF"/>
                </a:solidFill>
                <a:latin typeface="Inter"/>
              </a:defRPr>
            </a:pPr>
            <a:r>
              <a:t>Peter James ↔ Langworthy: STRONG, 1,402 msgs, last 2025 · WARM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154680"/>
            <a:ext cx="5303520" cy="64008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022479"/>
                </a:solidFill>
                <a:latin typeface="Inter"/>
              </a:defRPr>
            </a:pPr>
            <a:r>
              <a:t>Also: Ranjan Sen (MP, Frankfurt, 410 msgs) · Eric Noeth (MD, Palo Alto, direct colleague)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43600" y="1188720"/>
            <a:ext cx="27432" cy="2926080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09360" y="1188720"/>
            <a:ext cx="502920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022479"/>
                </a:solidFill>
                <a:latin typeface="Inter"/>
              </a:defRPr>
            </a:pPr>
            <a:r>
              <a:t>Craig Jones (CRO)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126480" y="1714499"/>
            <a:ext cx="1325880" cy="777240"/>
          </a:xfrm>
          <a:prstGeom prst="roundRect">
            <a:avLst/>
          </a:prstGeom>
          <a:solidFill>
            <a:srgbClr val="022479"/>
          </a:solidFill>
          <a:ln w="25400">
            <a:solidFill>
              <a:srgbClr val="0224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000" b="1">
                <a:solidFill>
                  <a:srgbClr val="FFFFFF"/>
                </a:solidFill>
                <a:latin typeface="Inter"/>
              </a:defRPr>
            </a:pPr>
            <a:r>
              <a:t>Alfredo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7507224" y="2002536"/>
            <a:ext cx="201168" cy="201168"/>
          </a:xfrm>
          <a:prstGeom prst="rightArrow">
            <a:avLst/>
          </a:prstGeom>
          <a:solidFill>
            <a:srgbClr val="0224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7763256" y="1714499"/>
            <a:ext cx="1325880" cy="777240"/>
          </a:xfrm>
          <a:prstGeom prst="roundRect">
            <a:avLst/>
          </a:prstGeom>
          <a:solidFill>
            <a:srgbClr val="0038FF"/>
          </a:solidFill>
          <a:ln w="25400">
            <a:solidFill>
              <a:srgbClr val="0038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000" b="1">
                <a:solidFill>
                  <a:srgbClr val="FFFFFF"/>
                </a:solidFill>
                <a:latin typeface="Inter"/>
              </a:defRPr>
            </a:pPr>
            <a:r>
              <a:t>Lauren Young</a:t>
            </a:r>
            <a:br/>
            <a:r>
              <a:t>(Advent, MD,</a:t>
            </a:r>
            <a:br/>
            <a:r>
              <a:t>NY)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9144000" y="2002536"/>
            <a:ext cx="201168" cy="201168"/>
          </a:xfrm>
          <a:prstGeom prst="rightArrow">
            <a:avLst/>
          </a:prstGeom>
          <a:solidFill>
            <a:srgbClr val="0224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9400032" y="1714499"/>
            <a:ext cx="1325880" cy="777240"/>
          </a:xfrm>
          <a:prstGeom prst="roundRect">
            <a:avLst/>
          </a:prstGeom>
          <a:solidFill>
            <a:srgbClr val="F5F2EB"/>
          </a:solidFill>
          <a:ln w="25400">
            <a:solidFill>
              <a:srgbClr val="0224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000" b="1">
                <a:solidFill>
                  <a:srgbClr val="022479"/>
                </a:solidFill>
                <a:latin typeface="Inter"/>
              </a:defRPr>
            </a:pPr>
            <a:r>
              <a:t>Kevin</a:t>
            </a:r>
            <a:br/>
            <a:r>
              <a:t>Costello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10780776" y="2002536"/>
            <a:ext cx="201168" cy="201168"/>
          </a:xfrm>
          <a:prstGeom prst="rightArrow">
            <a:avLst/>
          </a:prstGeom>
          <a:solidFill>
            <a:srgbClr val="0224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11036807" y="1714499"/>
            <a:ext cx="1325880" cy="77724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E1B52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000" b="1">
                <a:solidFill>
                  <a:srgbClr val="022479"/>
                </a:solidFill>
                <a:latin typeface="Inter"/>
              </a:defRPr>
            </a:pPr>
            <a:r>
              <a:t>Craig Jones</a:t>
            </a:r>
            <a:br/>
            <a:r>
              <a:t>(CRO)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09360" y="2788920"/>
            <a:ext cx="5303520" cy="32004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1" i="0">
                <a:solidFill>
                  <a:srgbClr val="0038FF"/>
                </a:solidFill>
                <a:latin typeface="Inter"/>
              </a:defRPr>
            </a:pPr>
            <a:r>
              <a:t>Lauren Young ↔ Costello: STRONG, 617 msgs, last 2024 · WARM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309360" y="3154680"/>
            <a:ext cx="5303520" cy="64008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022479"/>
                </a:solidFill>
                <a:latin typeface="Inter"/>
              </a:defRPr>
            </a:pPr>
            <a:r>
              <a:t>Also: Chris Pike (Special Partner, Boston) via Rich Adduci (332 msgs, 2025)</a:t>
            </a:r>
          </a:p>
        </p:txBody>
      </p:sp>
      <p:pic>
        <p:nvPicPr>
          <p:cNvPr id="24" name="Picture 23" descr="advent-logo-blac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263640"/>
            <a:ext cx="1431777" cy="347472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114800" y="6309360"/>
            <a:ext cx="3962095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spcBef>
                <a:spcPts val="0"/>
              </a:spcBef>
              <a:spcAft>
                <a:spcPts val="0"/>
              </a:spcAft>
              <a:defRPr sz="800" b="0" i="0">
                <a:solidFill>
                  <a:srgbClr val="999893"/>
                </a:solidFill>
                <a:latin typeface="Inter"/>
              </a:defRPr>
            </a:pPr>
            <a:r>
              <a:t>Private &amp; confidential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972800" y="6309360"/>
            <a:ext cx="761695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>
              <a:spcBef>
                <a:spcPts val="0"/>
              </a:spcBef>
              <a:spcAft>
                <a:spcPts val="0"/>
              </a:spcAft>
              <a:defRPr sz="800" b="0" i="0">
                <a:solidFill>
                  <a:srgbClr val="999893"/>
                </a:solidFill>
                <a:latin typeface="Inter"/>
              </a:defRPr>
            </a:pPr>
            <a: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65760"/>
            <a:ext cx="10515600" cy="5943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2600" b="1" i="0">
                <a:solidFill>
                  <a:srgbClr val="022479"/>
                </a:solidFill>
                <a:latin typeface="Inter"/>
              </a:defRPr>
            </a:pPr>
            <a:r>
              <a:t>Paths to CEO and CSO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188720"/>
            <a:ext cx="502920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022479"/>
                </a:solidFill>
                <a:latin typeface="Inter"/>
              </a:defRPr>
            </a:pPr>
            <a:r>
              <a:t>Jennifer Sun (CEO)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714499"/>
            <a:ext cx="1554480" cy="777240"/>
          </a:xfrm>
          <a:prstGeom prst="roundRect">
            <a:avLst/>
          </a:prstGeom>
          <a:solidFill>
            <a:srgbClr val="022479"/>
          </a:solidFill>
          <a:ln w="25400">
            <a:solidFill>
              <a:srgbClr val="0224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000" b="1">
                <a:solidFill>
                  <a:srgbClr val="FFFFFF"/>
                </a:solidFill>
                <a:latin typeface="Inter"/>
              </a:defRPr>
            </a:pPr>
            <a:r>
              <a:t>Alfredo</a:t>
            </a:r>
          </a:p>
        </p:txBody>
      </p:sp>
      <p:sp>
        <p:nvSpPr>
          <p:cNvPr id="5" name="Right Arrow 4"/>
          <p:cNvSpPr/>
          <p:nvPr/>
        </p:nvSpPr>
        <p:spPr>
          <a:xfrm>
            <a:off x="2267712" y="2002536"/>
            <a:ext cx="228600" cy="201168"/>
          </a:xfrm>
          <a:prstGeom prst="rightArrow">
            <a:avLst/>
          </a:prstGeom>
          <a:solidFill>
            <a:srgbClr val="0224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2569464" y="1714499"/>
            <a:ext cx="1554480" cy="777240"/>
          </a:xfrm>
          <a:prstGeom prst="roundRect">
            <a:avLst/>
          </a:prstGeom>
          <a:solidFill>
            <a:srgbClr val="0038FF"/>
          </a:solidFill>
          <a:ln w="25400">
            <a:solidFill>
              <a:srgbClr val="0038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000" b="1">
                <a:solidFill>
                  <a:srgbClr val="FFFFFF"/>
                </a:solidFill>
                <a:latin typeface="Inter"/>
              </a:defRPr>
            </a:pPr>
            <a:r>
              <a:t>Lauren Young</a:t>
            </a:r>
            <a:br/>
            <a:r>
              <a:t>(Advent, MD, NY)</a:t>
            </a:r>
          </a:p>
        </p:txBody>
      </p:sp>
      <p:sp>
        <p:nvSpPr>
          <p:cNvPr id="7" name="Right Arrow 6"/>
          <p:cNvSpPr/>
          <p:nvPr/>
        </p:nvSpPr>
        <p:spPr>
          <a:xfrm>
            <a:off x="4197096" y="2002536"/>
            <a:ext cx="228600" cy="201168"/>
          </a:xfrm>
          <a:prstGeom prst="rightArrow">
            <a:avLst/>
          </a:prstGeom>
          <a:solidFill>
            <a:srgbClr val="0224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4498848" y="1714499"/>
            <a:ext cx="1554480" cy="77724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E1B52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000" b="1">
                <a:solidFill>
                  <a:srgbClr val="022479"/>
                </a:solidFill>
                <a:latin typeface="Inter"/>
              </a:defRPr>
            </a:pPr>
            <a:r>
              <a:t>Jennifer Sun</a:t>
            </a:r>
            <a:br/>
            <a:r>
              <a:t>(CEO)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788920"/>
            <a:ext cx="5303520" cy="32004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1" i="0">
                <a:solidFill>
                  <a:srgbClr val="999893"/>
                </a:solidFill>
                <a:latin typeface="Inter"/>
              </a:defRPr>
            </a:pPr>
            <a:r>
              <a:t>Lauren Young ↔ Sun: STRONG, 19 msgs, last 2022 · DORMANT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3108960"/>
            <a:ext cx="5303520" cy="41148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022479"/>
                </a:solidFill>
                <a:latin typeface="Inter"/>
              </a:defRPr>
            </a:pPr>
            <a:r>
              <a:t>Mohammed Anjarwala (MD, AGO, Boston) also emailed Sun in 2024 (1 msg, thin)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" y="3657600"/>
            <a:ext cx="5029200" cy="502920"/>
          </a:xfrm>
          <a:prstGeom prst="roundRect">
            <a:avLst/>
          </a:prstGeom>
          <a:solidFill>
            <a:srgbClr val="F5F2EB"/>
          </a:solidFill>
          <a:ln w="19050">
            <a:solidFill>
              <a:srgbClr val="E1B52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000" b="1">
                <a:solidFill>
                  <a:srgbClr val="022479"/>
                </a:solidFill>
                <a:latin typeface="Inter"/>
              </a:defRPr>
            </a:pPr>
            <a:r>
              <a:t>Recommend: Re-warm Lauren Young’s connection before intro ask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943600" y="1188720"/>
            <a:ext cx="27432" cy="3200400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09360" y="1188720"/>
            <a:ext cx="502920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022479"/>
                </a:solidFill>
                <a:latin typeface="Inter"/>
              </a:defRPr>
            </a:pPr>
            <a:r>
              <a:t>Michael DiComes (CSO)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126480" y="1714499"/>
            <a:ext cx="1325880" cy="777240"/>
          </a:xfrm>
          <a:prstGeom prst="roundRect">
            <a:avLst/>
          </a:prstGeom>
          <a:solidFill>
            <a:srgbClr val="022479"/>
          </a:solidFill>
          <a:ln w="25400">
            <a:solidFill>
              <a:srgbClr val="0224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000" b="1">
                <a:solidFill>
                  <a:srgbClr val="FFFFFF"/>
                </a:solidFill>
                <a:latin typeface="Inter"/>
              </a:defRPr>
            </a:pPr>
            <a:r>
              <a:t>Alfredo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7507224" y="2002536"/>
            <a:ext cx="201168" cy="201168"/>
          </a:xfrm>
          <a:prstGeom prst="rightArrow">
            <a:avLst/>
          </a:prstGeom>
          <a:solidFill>
            <a:srgbClr val="0224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7763256" y="1714499"/>
            <a:ext cx="1325880" cy="777240"/>
          </a:xfrm>
          <a:prstGeom prst="roundRect">
            <a:avLst/>
          </a:prstGeom>
          <a:solidFill>
            <a:srgbClr val="0038FF"/>
          </a:solidFill>
          <a:ln w="25400">
            <a:solidFill>
              <a:srgbClr val="0038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000" b="1">
                <a:solidFill>
                  <a:srgbClr val="FFFFFF"/>
                </a:solidFill>
                <a:latin typeface="Inter"/>
              </a:defRPr>
            </a:pPr>
            <a:r>
              <a:t>Carmine Petrone</a:t>
            </a:r>
            <a:br/>
            <a:r>
              <a:t>(Advent, MD,</a:t>
            </a:r>
            <a:br/>
            <a:r>
              <a:t>Boston)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9144000" y="2002536"/>
            <a:ext cx="201168" cy="201168"/>
          </a:xfrm>
          <a:prstGeom prst="rightArrow">
            <a:avLst/>
          </a:prstGeom>
          <a:solidFill>
            <a:srgbClr val="0224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9400032" y="1714499"/>
            <a:ext cx="1325880" cy="777240"/>
          </a:xfrm>
          <a:prstGeom prst="roundRect">
            <a:avLst/>
          </a:prstGeom>
          <a:solidFill>
            <a:srgbClr val="F5F2EB"/>
          </a:solidFill>
          <a:ln w="25400">
            <a:solidFill>
              <a:srgbClr val="0224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000" b="1">
                <a:solidFill>
                  <a:srgbClr val="022479"/>
                </a:solidFill>
                <a:latin typeface="Inter"/>
              </a:defRPr>
            </a:pPr>
            <a:r>
              <a:t>Paul Huber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10780776" y="2002536"/>
            <a:ext cx="201168" cy="201168"/>
          </a:xfrm>
          <a:prstGeom prst="rightArrow">
            <a:avLst/>
          </a:prstGeom>
          <a:solidFill>
            <a:srgbClr val="0224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11036807" y="1714499"/>
            <a:ext cx="1325880" cy="77724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E1B52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000" b="1">
                <a:solidFill>
                  <a:srgbClr val="022479"/>
                </a:solidFill>
                <a:latin typeface="Inter"/>
              </a:defRPr>
            </a:pPr>
            <a:r>
              <a:t>Michael DiComes</a:t>
            </a:r>
            <a:br/>
            <a:r>
              <a:t>(CSO)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09360" y="2788920"/>
            <a:ext cx="5303520" cy="32004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1" i="0">
                <a:solidFill>
                  <a:srgbClr val="0038FF"/>
                </a:solidFill>
                <a:latin typeface="Inter"/>
              </a:defRPr>
            </a:pPr>
            <a:r>
              <a:t>Carmine Petrone ↔ Huber: STRONG, 70 msgs, last 2024 · WARM</a:t>
            </a:r>
          </a:p>
        </p:txBody>
      </p:sp>
      <p:pic>
        <p:nvPicPr>
          <p:cNvPr id="22" name="Picture 21" descr="advent-logo-blac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263640"/>
            <a:ext cx="1431777" cy="347472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114800" y="6309360"/>
            <a:ext cx="3962095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spcBef>
                <a:spcPts val="0"/>
              </a:spcBef>
              <a:spcAft>
                <a:spcPts val="0"/>
              </a:spcAft>
              <a:defRPr sz="800" b="0" i="0">
                <a:solidFill>
                  <a:srgbClr val="999893"/>
                </a:solidFill>
                <a:latin typeface="Inter"/>
              </a:defRPr>
            </a:pPr>
            <a:r>
              <a:t>Private &amp; confidential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72800" y="6309360"/>
            <a:ext cx="761695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>
              <a:spcBef>
                <a:spcPts val="0"/>
              </a:spcBef>
              <a:spcAft>
                <a:spcPts val="0"/>
              </a:spcAft>
              <a:defRPr sz="800" b="0" i="0">
                <a:solidFill>
                  <a:srgbClr val="999893"/>
                </a:solidFill>
                <a:latin typeface="Inter"/>
              </a:defRPr>
            </a:pPr>
            <a: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2247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65760"/>
            <a:ext cx="10515600" cy="64008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E1B523"/>
                </a:solidFill>
                <a:latin typeface="Inter"/>
              </a:defRPr>
            </a:pPr>
            <a:r>
              <a:t>Convergence nodes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40080" y="1371600"/>
            <a:ext cx="10881360" cy="1600200"/>
          </a:xfrm>
          <a:prstGeom prst="roundRect">
            <a:avLst/>
          </a:prstGeom>
          <a:solidFill>
            <a:srgbClr val="052D8A"/>
          </a:solidFill>
          <a:ln w="25400">
            <a:solidFill>
              <a:srgbClr val="E1B52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463040"/>
            <a:ext cx="457200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800" b="1" i="0">
                <a:solidFill>
                  <a:srgbClr val="E1B523"/>
                </a:solidFill>
                <a:latin typeface="Inter"/>
              </a:defRPr>
            </a:pPr>
            <a:r>
              <a:t>Lauren Young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74519"/>
            <a:ext cx="10241280" cy="32004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FFFFFF"/>
                </a:solidFill>
                <a:latin typeface="Inter"/>
              </a:defRPr>
            </a:pPr>
            <a:r>
              <a:t>Managing Director, New York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194560"/>
            <a:ext cx="1024128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FFFFFF"/>
                </a:solidFill>
                <a:latin typeface="Inter"/>
              </a:defRPr>
            </a:pPr>
            <a:r>
              <a:t>Paths to Jennifer Sun (CEO, direct — 19 msgs) and Craig Jones (CRO, via Kevin Costello — 617 msgs). One conversation can unlock both the CEO and top revenue executive.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3246120"/>
            <a:ext cx="10881360" cy="1600200"/>
          </a:xfrm>
          <a:prstGeom prst="roundRect">
            <a:avLst/>
          </a:prstGeom>
          <a:solidFill>
            <a:srgbClr val="052D8A"/>
          </a:solidFill>
          <a:ln w="25400">
            <a:solidFill>
              <a:srgbClr val="E1B52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3337560"/>
            <a:ext cx="457200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800" b="1" i="0">
                <a:solidFill>
                  <a:srgbClr val="E1B523"/>
                </a:solidFill>
                <a:latin typeface="Inter"/>
              </a:defRPr>
            </a:pPr>
            <a:r>
              <a:t>Eric Noeth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749039"/>
            <a:ext cx="10241280" cy="32004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FFFFFF"/>
                </a:solidFill>
                <a:latin typeface="Inter"/>
              </a:defRPr>
            </a:pPr>
            <a:r>
              <a:t>Managing Director, Palo Alto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069080"/>
            <a:ext cx="1024128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FFFFFF"/>
                </a:solidFill>
                <a:latin typeface="Inter"/>
              </a:defRPr>
            </a:pPr>
            <a:r>
              <a:t>Direct colleague connection to David Rowland (CTO) and path to Michael DiComes (CSO, via Paul Huber — 150 msgs). Technology-focused bridge from the West Coast.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5120640"/>
            <a:ext cx="10881360" cy="5029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900" b="0" i="1">
                <a:solidFill>
                  <a:srgbClr val="999893"/>
                </a:solidFill>
                <a:latin typeface="Inter"/>
              </a:defRPr>
            </a:pPr>
            <a:r>
              <a:t>Note: Jeffrey Paduch (former Managing Partner) also appears in paths to Leonard and Rowland but is no longer a current employee. His APN relationships remain indexed and may be leverageable.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5669280"/>
            <a:ext cx="1088136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1" i="0">
                <a:solidFill>
                  <a:srgbClr val="E1B523"/>
                </a:solidFill>
                <a:latin typeface="Inter"/>
              </a:defRPr>
            </a:pPr>
            <a:r>
              <a:t>These two Advent employees should be Alfredo’s first calls.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800" y="6309360"/>
            <a:ext cx="3962095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spcBef>
                <a:spcPts val="0"/>
              </a:spcBef>
              <a:spcAft>
                <a:spcPts val="0"/>
              </a:spcAft>
              <a:defRPr sz="800" b="0" i="0">
                <a:solidFill>
                  <a:srgbClr val="999893"/>
                </a:solidFill>
                <a:latin typeface="Inter"/>
              </a:defRPr>
            </a:pPr>
            <a:r>
              <a:t>Private &amp; confidential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0" y="6309360"/>
            <a:ext cx="761695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>
              <a:spcBef>
                <a:spcPts val="0"/>
              </a:spcBef>
              <a:spcAft>
                <a:spcPts val="0"/>
              </a:spcAft>
              <a:defRPr sz="800" b="0" i="0">
                <a:solidFill>
                  <a:srgbClr val="999893"/>
                </a:solidFill>
                <a:latin typeface="Inter"/>
              </a:defRPr>
            </a:pPr>
            <a: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65760"/>
            <a:ext cx="10515600" cy="5943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2600" b="1" i="0">
                <a:solidFill>
                  <a:srgbClr val="022479"/>
                </a:solidFill>
                <a:latin typeface="Inter"/>
              </a:defRPr>
            </a:pPr>
            <a:r>
              <a:t>Recommended actions</a:t>
            </a:r>
          </a:p>
        </p:txBody>
      </p:sp>
      <p:sp>
        <p:nvSpPr>
          <p:cNvPr id="3" name="Oval 2"/>
          <p:cNvSpPr/>
          <p:nvPr/>
        </p:nvSpPr>
        <p:spPr>
          <a:xfrm>
            <a:off x="640080" y="1234440"/>
            <a:ext cx="320040" cy="320040"/>
          </a:xfrm>
          <a:prstGeom prst="ellipse">
            <a:avLst/>
          </a:prstGeom>
          <a:solidFill>
            <a:srgbClr val="003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100" b="1">
                <a:solidFill>
                  <a:srgbClr val="FFFFFF"/>
                </a:solidFill>
                <a:latin typeface="Inter"/>
              </a:defRPr>
            </a:pPr>
            <a: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1216152"/>
            <a:ext cx="10332720" cy="566928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022479"/>
                </a:solidFill>
                <a:latin typeface="Inter"/>
              </a:defRPr>
            </a:pPr>
            <a:r>
              <a:t>Call Lauren Young (MD, New York) first — direct ties to CEO Jennifer Sun + warm intermediary path to CRO Craig Jones via Kevin Costello</a:t>
            </a:r>
          </a:p>
        </p:txBody>
      </p:sp>
      <p:sp>
        <p:nvSpPr>
          <p:cNvPr id="5" name="Oval 4"/>
          <p:cNvSpPr/>
          <p:nvPr/>
        </p:nvSpPr>
        <p:spPr>
          <a:xfrm>
            <a:off x="640080" y="1892808"/>
            <a:ext cx="320040" cy="320040"/>
          </a:xfrm>
          <a:prstGeom prst="ellipse">
            <a:avLst/>
          </a:prstGeom>
          <a:solidFill>
            <a:srgbClr val="003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100" b="1">
                <a:solidFill>
                  <a:srgbClr val="FFFFFF"/>
                </a:solidFill>
                <a:latin typeface="Inter"/>
              </a:defRPr>
            </a:pPr>
            <a: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1874520"/>
            <a:ext cx="10332720" cy="566928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022479"/>
                </a:solidFill>
                <a:latin typeface="Inter"/>
              </a:defRPr>
            </a:pPr>
            <a:r>
              <a:t>Engage Abhishek Chauhan (Director, Boston) for CFO/COO Lang Leonard — 2,129 messages with Alan Johansen, last 2025. Also: Stephen Hoffmeister (MD, Boston)</a:t>
            </a:r>
          </a:p>
        </p:txBody>
      </p:sp>
      <p:sp>
        <p:nvSpPr>
          <p:cNvPr id="7" name="Oval 6"/>
          <p:cNvSpPr/>
          <p:nvPr/>
        </p:nvSpPr>
        <p:spPr>
          <a:xfrm>
            <a:off x="640080" y="2551176"/>
            <a:ext cx="320040" cy="320040"/>
          </a:xfrm>
          <a:prstGeom prst="ellipse">
            <a:avLst/>
          </a:prstGeom>
          <a:solidFill>
            <a:srgbClr val="003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100" b="1">
                <a:solidFill>
                  <a:srgbClr val="FFFFFF"/>
                </a:solidFill>
                <a:latin typeface="Inter"/>
              </a:defRPr>
            </a:pPr>
            <a:r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532888"/>
            <a:ext cx="10332720" cy="566928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022479"/>
                </a:solidFill>
                <a:latin typeface="Inter"/>
              </a:defRPr>
            </a:pPr>
            <a:r>
              <a:t>Contact Peter James (Director, London) for CTO David Rowland — 1,402 msgs with Ben Langworthy, 2025. Also: Ranjan Sen (MP, Frankfurt) and Eric Noeth (MD, direct colleague)</a:t>
            </a:r>
          </a:p>
        </p:txBody>
      </p:sp>
      <p:sp>
        <p:nvSpPr>
          <p:cNvPr id="9" name="Oval 8"/>
          <p:cNvSpPr/>
          <p:nvPr/>
        </p:nvSpPr>
        <p:spPr>
          <a:xfrm>
            <a:off x="640080" y="3209544"/>
            <a:ext cx="320040" cy="320040"/>
          </a:xfrm>
          <a:prstGeom prst="ellipse">
            <a:avLst/>
          </a:prstGeom>
          <a:solidFill>
            <a:srgbClr val="003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100" b="1">
                <a:solidFill>
                  <a:srgbClr val="FFFFFF"/>
                </a:solidFill>
                <a:latin typeface="Inter"/>
              </a:defRPr>
            </a:pPr>
            <a: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3191256"/>
            <a:ext cx="10332720" cy="566928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022479"/>
                </a:solidFill>
                <a:latin typeface="Inter"/>
              </a:defRPr>
            </a:pPr>
            <a:r>
              <a:t>Reach Carmine Petrone (MD, Boston) for CSO Michael DiComes — 70 messages with Paul Huber, last 2024</a:t>
            </a:r>
          </a:p>
        </p:txBody>
      </p:sp>
      <p:sp>
        <p:nvSpPr>
          <p:cNvPr id="11" name="Oval 10"/>
          <p:cNvSpPr/>
          <p:nvPr/>
        </p:nvSpPr>
        <p:spPr>
          <a:xfrm>
            <a:off x="640080" y="3867911"/>
            <a:ext cx="320040" cy="320040"/>
          </a:xfrm>
          <a:prstGeom prst="ellipse">
            <a:avLst/>
          </a:prstGeom>
          <a:solidFill>
            <a:srgbClr val="003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100" b="1">
                <a:solidFill>
                  <a:srgbClr val="FFFFFF"/>
                </a:solidFill>
                <a:latin typeface="Inter"/>
              </a:defRPr>
            </a:pPr>
            <a:r>
              <a:t>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849624"/>
            <a:ext cx="10332720" cy="566928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022479"/>
                </a:solidFill>
                <a:latin typeface="Inter"/>
              </a:defRPr>
            </a:pPr>
            <a:r>
              <a:t>Re-warm Lauren Young → Jennifer Sun (19 msgs, last 2022) before making an intro ask</a:t>
            </a:r>
          </a:p>
        </p:txBody>
      </p:sp>
      <p:sp>
        <p:nvSpPr>
          <p:cNvPr id="13" name="Oval 12"/>
          <p:cNvSpPr/>
          <p:nvPr/>
        </p:nvSpPr>
        <p:spPr>
          <a:xfrm>
            <a:off x="640080" y="4526279"/>
            <a:ext cx="320040" cy="320040"/>
          </a:xfrm>
          <a:prstGeom prst="ellipse">
            <a:avLst/>
          </a:prstGeom>
          <a:solidFill>
            <a:srgbClr val="003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100" b="1">
                <a:solidFill>
                  <a:srgbClr val="FFFFFF"/>
                </a:solidFill>
                <a:latin typeface="Inter"/>
              </a:defRPr>
            </a:pPr>
            <a:r>
              <a:t>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4507992"/>
            <a:ext cx="10332720" cy="566928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022479"/>
                </a:solidFill>
                <a:latin typeface="Inter"/>
              </a:defRPr>
            </a:pPr>
            <a:r>
              <a:t>Marc Epstein, Stuart Breslow, Jon Kroeper not in APN — approach via Evercore process or LinkedIn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" y="5321807"/>
            <a:ext cx="10881360" cy="594360"/>
          </a:xfrm>
          <a:prstGeom prst="roundRect">
            <a:avLst/>
          </a:prstGeom>
          <a:solidFill>
            <a:srgbClr val="F5F2EB"/>
          </a:solidFill>
          <a:ln w="12700">
            <a:solidFill>
              <a:srgbClr val="0224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000" b="0">
                <a:solidFill>
                  <a:srgbClr val="022479"/>
                </a:solidFill>
                <a:latin typeface="Inter"/>
              </a:defRPr>
            </a:pPr>
            <a:r>
              <a:t>Inbox cross-reference not performed. Recommend checking Alfredo’s Outlook for direct correspondence with Lauren Young, Abhishek Chauhan, and Peter James.</a:t>
            </a:r>
          </a:p>
        </p:txBody>
      </p:sp>
      <p:pic>
        <p:nvPicPr>
          <p:cNvPr id="16" name="Picture 15" descr="advent-logo-blac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263640"/>
            <a:ext cx="1431777" cy="347472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4114800" y="6309360"/>
            <a:ext cx="3962095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spcBef>
                <a:spcPts val="0"/>
              </a:spcBef>
              <a:spcAft>
                <a:spcPts val="0"/>
              </a:spcAft>
              <a:defRPr sz="800" b="0" i="0">
                <a:solidFill>
                  <a:srgbClr val="999893"/>
                </a:solidFill>
                <a:latin typeface="Inter"/>
              </a:defRPr>
            </a:pPr>
            <a:r>
              <a:t>Private &amp; confidential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972800" y="6309360"/>
            <a:ext cx="761695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>
              <a:spcBef>
                <a:spcPts val="0"/>
              </a:spcBef>
              <a:spcAft>
                <a:spcPts val="0"/>
              </a:spcAft>
              <a:defRPr sz="800" b="0" i="0">
                <a:solidFill>
                  <a:srgbClr val="999893"/>
                </a:solidFill>
                <a:latin typeface="Inter"/>
              </a:defRPr>
            </a:pPr>
            <a:r>
              <a:t>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